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61"/>
  </p:notesMasterIdLst>
  <p:sldIdLst>
    <p:sldId id="258" r:id="rId3"/>
    <p:sldId id="358" r:id="rId4"/>
    <p:sldId id="359" r:id="rId5"/>
    <p:sldId id="360" r:id="rId6"/>
    <p:sldId id="361" r:id="rId7"/>
    <p:sldId id="375" r:id="rId8"/>
    <p:sldId id="376" r:id="rId9"/>
    <p:sldId id="377" r:id="rId10"/>
    <p:sldId id="378" r:id="rId11"/>
    <p:sldId id="388" r:id="rId12"/>
    <p:sldId id="393" r:id="rId13"/>
    <p:sldId id="395" r:id="rId14"/>
    <p:sldId id="399" r:id="rId15"/>
    <p:sldId id="400" r:id="rId16"/>
    <p:sldId id="401" r:id="rId17"/>
    <p:sldId id="402" r:id="rId18"/>
    <p:sldId id="404" r:id="rId19"/>
    <p:sldId id="405" r:id="rId20"/>
    <p:sldId id="406" r:id="rId21"/>
    <p:sldId id="407" r:id="rId22"/>
    <p:sldId id="410" r:id="rId23"/>
    <p:sldId id="411" r:id="rId24"/>
    <p:sldId id="412" r:id="rId25"/>
    <p:sldId id="413" r:id="rId26"/>
    <p:sldId id="414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451" r:id="rId58"/>
    <p:sldId id="452" r:id="rId59"/>
    <p:sldId id="453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Source Sans Pro" panose="020B0503030403020204" pitchFamily="34" charset="0"/>
      <p:regular r:id="rId66"/>
      <p:bold r:id="rId67"/>
      <p:italic r:id="rId68"/>
      <p:boldItalic r:id="rId69"/>
    </p:embeddedFont>
    <p:embeddedFont>
      <p:font typeface="Source Sans Pro Light" panose="020B0403030403020204" pitchFamily="34" charset="0"/>
      <p:regular r:id="rId70"/>
      <p:bold r:id="rId71"/>
      <p:italic r:id="rId72"/>
      <p:boldItalic r:id="rId73"/>
    </p:embeddedFont>
    <p:embeddedFont>
      <p:font typeface="Source Sans Pro SemiBold" panose="020B0603030403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e Capron" initials="" lastIdx="1" clrIdx="0"/>
  <p:cmAuthor id="1" name="Alexandre Landeau" initials="" lastIdx="1" clrIdx="1"/>
  <p:cmAuthor id="2" name="Damien Jacquemart" initials="" lastIdx="4" clrIdx="2"/>
  <p:cmAuthor id="3" name="Yashas Vaidya" initials="" lastIdx="6" clrIdx="3"/>
  <p:cmAuthor id="4" name="Reda Affane" initials="" lastIdx="1" clrIdx="4"/>
  <p:cmAuthor id="5" name="Christa Suntoo" initials="" lastIdx="1" clrIdx="5"/>
  <p:cmAuthor id="6" name="Liev Garcia" initials="" lastIdx="3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16ACF-F699-4720-98F4-DE73CE6AD701}">
  <a:tblStyle styleId="{BEC16ACF-F699-4720-98F4-DE73CE6AD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A68DF6-E571-4FD8-8DCF-4F37DC9B2D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2T09:36:25.453" idx="3">
    <p:pos x="302" y="1193"/>
    <p:text>Maybe we could show something for the use case. For example, I added the function used for sentiment analysis into a code library for the project (screenshots below): https://docs.google.com/presentation/d/1JdSm_FxZofVIFEbwVa-x7JtLoP5fFQG2LlviQV_7FAY/edit#slide=id.g45fc676700_0_13</p:text>
  </p:cm>
  <p:cm authorId="3" dt="2020-06-12T09:37:13.079" idx="2">
    <p:pos x="302" y="1093"/>
    <p:text>Reference to git is confusing. We already have some features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2T09:47:41.718" idx="6">
    <p:pos x="5175" y="871"/>
    <p:text>New screenshot with Plugins instead of Plugin Development below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9672893ea_0_30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lose your way, please refer to this slides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49672893ea_0_3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45fc676700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45fc676700_0_1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4b9d63d80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4b9d63d807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g4b9d63d80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4de90c6e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4de90c6e38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49672893ea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49672893ea_0_15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4b9d63d80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4b9d63d807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4b9d63d80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4b9d63d807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g4b9d63d807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15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49672893ea_0_2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49672893ea_0_29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49672893ea_0_2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49672893ea_0_29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49672893ea_0_2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49672893ea_0_29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49672893ea_0_2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49672893ea_0_29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4b8b2a2941_0_2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4b8b2a2941_0_2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49672893ea_0_2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49672893ea_0_29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4b9d63d80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4b9d63d807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g4b9d63d807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49672893ea_0_2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" name="Google Shape;2496;g49672893ea_0_29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●"/>
            </a:pPr>
            <a:r>
              <a:rPr lang="fr-FR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have a list of custom stop words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●"/>
            </a:pPr>
            <a:r>
              <a:rPr lang="fr-FR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filter to look at a particular machine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9672893ea_0_2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49672893ea_0_29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49672893ea_0_3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49672893ea_0_30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9672893ea_0_3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49672893ea_0_30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4b9d63d80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4b9d63d807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4b9d63d80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4b9d63d807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g4b9d63d807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27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329f0c24b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329f0c24b8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29f0c24b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329f0c24b8_0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4b8b2a2941_0_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4b8b2a2941_0_2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g4b8b2a2941_0_2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45fc676700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45fc676700_0_18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29c3421b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29c3421bf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329f0c24b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329f0c24b8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 write: useful to create index, although visual recipes create index at the first run on the recipe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4b9d63d80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4b9d63d807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g4b9d63d807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4631bcc1b2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4631bcc1b2_1_4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Python has by project and by instance lib.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 has only by instance.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4b9d63d80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4b9d63d807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g4b9d63d807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32a88a065b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32a88a065b_1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2a88a065b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32a88a065b_1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2a88a065b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" name="Google Shape;2713;g32a88a065b_1_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3d967ed779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3d967ed779_2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4b8b2a2941_0_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4b8b2a2941_0_2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4e52448e8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4e52448e8f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4e52448e8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" name="Google Shape;2763;g4e52448e8f_2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4b9d63d80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4b9d63d807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g4b9d63d807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42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32a88a065b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32a88a065b_1_3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32bc6bdd9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32bc6bdd96_0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32bc6bdd9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32bc6bdd96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3a7670cfd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3a7670cfdf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d48da87a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3d48da87a1_1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"meta" 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"label" : "Wordcloud",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"description" : "Wordcloud export of a text 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"icon" : "icon-cloud"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"kind" : "PYTHON",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"inputRoles" 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"input_dataset",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"Input Dataset",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 "what input A means",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"arity": "UNARY",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"required": true,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"acceptsDataset":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"outputRoles" 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"output_folder",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"Output folder",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 "what main output means",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"arity": "UNARY",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"required": false,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"acceptsDataset": false,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"acceptsManagedFolder":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"params":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"text_column",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"Column of text",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"type": "COLUMN",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"columnRole":"input_dataset"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"static_insight_id",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 : "Static insight name",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"type": "STRING",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"description":"The name of the static insight",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"mandatory" 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"resourceKeys" :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48a5d6e4a1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48a5d6e4a1_1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"meta" :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"label" : "Wordcloud",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"description" : "Wordcloud export of a text 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"icon" : "icon-cloud"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"kind" : "R",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"inputRoles" 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"input_dataset",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"Input Dataset",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 "what input A means",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"arity": "UNARY",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"required": true,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"acceptsDataset":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"outputRoles" 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"output_folder",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"Output folder",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 "what main output means",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"arity": "UNARY",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"required": false,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"acceptsDataset": false,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"acceptsManagedFolder":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"params":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"text_column",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"label": "Column of text",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"type": "COLUMN",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"columnRole":"input_dataset"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"name": "fig_name",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"label" : "Output figure name",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"type": "STRING",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"description":"The name of the output figure",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    "mandatory" : true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],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"resourceKeys" :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3d48da87a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3d48da87a1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-*- coding: utf-8 -*-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dataiku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from dataiku.customrecipe import 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pandas as pd,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from dataiku import pandasutils as pdu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matplotlib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wordcloud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matplotlib.use('Agg')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matplotlib.pyplot as plt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import dataiku.insights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Recipe parameter import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input_dataset_name = get_input_names_for_role('input_dataset')[0]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= dataiku.Dataset(input_dataset_name).get_dataframe()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output_folder_name = get_output_names_for_role('output_folder')[0]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folder = dataiku.Folder(output_folder_name)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wordcloud_path = folder.get_path()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static_insight_id = get_recipe_config()['static_insight_id']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text_column = get_recipe_config()['text_column']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Code of the recipe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#############################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 wordcloud creation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wc = wordcloud.WordCloud(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background_color='white',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max_font_size=40,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        scale=3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).generate(str(df[text_column]))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plt.figure()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plt.axis('off')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plt.imshow(wc)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plt.show()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 save the wordcloud to the output folder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path_fig = wordcloud_path + '/' + "wordcloud"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plt.savefig(path_fig)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## export the wordcloud as a static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id = static_insight_id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dataiku.insights.save_figure(id)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45fc676700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45fc676700_0_6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48a5d6e4a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48a5d6e4a1_1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library(dataiku)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library("tm")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library("wordcloud")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 input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input_dataset_name = dkuCustomRecipeInputNamesForRole('input_dataset')[1]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print(input_dataset_name)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df &lt;- dkuReadDataset(input_dataset_name, samplingMethod="head", nbRows=1000)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#output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output_folder_name = dkuCustomRecipeOutputNamesForRole('output_folder')[1]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print(output_folder_name)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path_folder &lt;- dkuManagedFolderPath(output_folder_name)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config = dkuCustomRecipeConfig()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fig_name = config['fig_name']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text_column = config['text_column']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path_save &lt;- paste0(path_folder, '/', fig_name, '.png')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png(path_save)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wordcloud(df[,text_column])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dev.off()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d48da87a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3d48da87a1_1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3d48da87a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3d48da87a1_1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48a5d6e4a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48a5d6e4a1_1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3a7670cf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3a7670cfdf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48a5d6e4a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" name="Google Shape;2910;g48a5d6e4a1_1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3a7670cfd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3a7670cfdf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3a7670cf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3a7670cfdf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3a7670cf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3a7670cfdf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4b8b2a2941_0_2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4b8b2a2941_0_2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4b8b2a2941_0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4b8b2a2941_0_2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g4b8b2a2941_0_2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5fc676700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5fc676700_0_1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45fc676700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45fc676700_0_18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26" name="Google Shape;26;p3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1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07" name="Google Shape;207;p1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1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09" name="Google Shape;209;p1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23" name="Google Shape;223;p1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39" name="Google Shape;239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55" name="Google Shape;255;p1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72" name="Google Shape;272;p1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74" name="Google Shape;274;p1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6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6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6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10" name="Google Shape;310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29" name="Google Shape;329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43" name="Google Shape;343;p1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8131198" y="0"/>
            <a:ext cx="40803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2" name="Google Shape;42;p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63" name="Google Shape;363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_D">
  <p:cSld name="COVER_D">
    <p:bg>
      <p:bgPr>
        <a:blipFill rotWithShape="1">
          <a:blip r:embed="rId2">
            <a:alphaModFix/>
          </a:blip>
          <a:stretch>
            <a:fillRect t="-3999" b="-3999"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0" y="6211671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©2017 Dataiku, Inc. | www.dataiku.com | contact@dataiku.com | @dataiku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Google Shape;379;p23"/>
          <p:cNvCxnSpPr/>
          <p:nvPr/>
        </p:nvCxnSpPr>
        <p:spPr>
          <a:xfrm>
            <a:off x="3898231" y="2356987"/>
            <a:ext cx="0" cy="1164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4345084" y="1117086"/>
            <a:ext cx="69645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body" idx="1"/>
          </p:nvPr>
        </p:nvSpPr>
        <p:spPr>
          <a:xfrm>
            <a:off x="4345083" y="3067866"/>
            <a:ext cx="69645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629" y="2239636"/>
            <a:ext cx="2173338" cy="129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 Light"/>
              <a:buNone/>
              <a:defRPr sz="4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body" idx="1"/>
          </p:nvPr>
        </p:nvSpPr>
        <p:spPr>
          <a:xfrm>
            <a:off x="838200" y="1759527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body" idx="2"/>
          </p:nvPr>
        </p:nvSpPr>
        <p:spPr>
          <a:xfrm>
            <a:off x="838200" y="1087438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A59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0A59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0" y="6581001"/>
            <a:ext cx="504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		Training Unilever  2017-01-30</a:t>
            </a:r>
            <a:endParaRPr sz="1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21" name="Google Shape;421;p31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22" name="Google Shape;422;p31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33" name="Google Shape;433;p32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34" name="Google Shape;434;p32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35" name="Google Shape;435;p3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65" name="Google Shape;465;p3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67" name="Google Shape;467;p3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3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69" name="Google Shape;469;p3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80" name="Google Shape;480;p35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87" name="Google Shape;487;p3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88" name="Google Shape;488;p3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90" name="Google Shape;490;p3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9" name="Google Shape;499;p3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11" name="Google Shape;511;p3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13" name="Google Shape;513;p3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" name="Google Shape;522;p3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3" name="Google Shape;523;p3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4" name="Google Shape;524;p36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37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34" name="Google Shape;534;p3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35" name="Google Shape;535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37" name="Google Shape;537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7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8" name="Google Shape;58;p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52" name="Google Shape;552;p38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3" name="Google Shape;553;p3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54" name="Google Shape;554;p38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38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56" name="Google Shape;556;p3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57" name="Google Shape;557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59" name="Google Shape;559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73" name="Google Shape;573;p3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4" name="Google Shape;574;p3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75" name="Google Shape;575;p39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6" name="Google Shape;576;p39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78" name="Google Shape;578;p3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3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80" name="Google Shape;580;p3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1" name="Google Shape;591;p40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94" name="Google Shape;594;p4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5" name="Google Shape;595;p4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96" name="Google Shape;596;p40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97" name="Google Shape;597;p40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99" name="Google Shape;599;p4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00" name="Google Shape;600;p4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4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2" name="Google Shape;602;p4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40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15" name="Google Shape;615;p4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16" name="Google Shape;616;p4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4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18" name="Google Shape;618;p4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7" name="Google Shape;627;p4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31" name="Google Shape;631;p4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32" name="Google Shape;632;p4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4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34" name="Google Shape;634;p4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3" name="Google Shape;643;p4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47" name="Google Shape;647;p4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48" name="Google Shape;648;p4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4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50" name="Google Shape;650;p4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9" name="Google Shape;659;p4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62" name="Google Shape;662;p44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4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64" name="Google Shape;664;p4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4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66" name="Google Shape;666;p4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676" name="Google Shape;676;p44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9" name="Google Shape;679;p4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80" name="Google Shape;680;p4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81" name="Google Shape;681;p4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4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83" name="Google Shape;683;p4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3" name="Google Shape;693;p4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4" name="Google Shape;694;p45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45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7" name="Google Shape;697;p45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8" name="Google Shape;698;p45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9" name="Google Shape;699;p45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0" name="Google Shape;700;p45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1" name="Google Shape;701;p45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2" name="Google Shape;702;p45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3" name="Google Shape;703;p45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4" name="Google Shape;704;p45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5" name="Google Shape;705;p45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6" name="Google Shape;706;p45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707" name="Google Shape;707;p45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5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4" name="Google Shape;714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5" name="Google Shape;715;p4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6" name="Google Shape;716;p4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46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18" name="Google Shape;718;p4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19" name="Google Shape;719;p4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" name="Google Shape;720;p4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21" name="Google Shape;721;p4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2" name="Google Shape;732;p4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34" name="Google Shape;734;p4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5" name="Google Shape;735;p47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7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37" name="Google Shape;737;p4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38" name="Google Shape;738;p4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4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40" name="Google Shape;740;p4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79" name="Google Shape;79;p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51" name="Google Shape;751;p4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52" name="Google Shape;752;p4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4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54" name="Google Shape;754;p4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7" name="Google Shape;767;p50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8" name="Google Shape;768;p5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71" name="Google Shape;771;p5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72" name="Google Shape;772;p5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5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74" name="Google Shape;774;p5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3" name="Google Shape;783;p5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 bi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8" name="Google Shape;788;p52"/>
          <p:cNvSpPr txBox="1">
            <a:spLocks noGrp="1"/>
          </p:cNvSpPr>
          <p:nvPr>
            <p:ph type="body" idx="1"/>
          </p:nvPr>
        </p:nvSpPr>
        <p:spPr>
          <a:xfrm>
            <a:off x="838200" y="1759526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9" name="Google Shape;789;p52"/>
          <p:cNvSpPr txBox="1">
            <a:spLocks noGrp="1"/>
          </p:cNvSpPr>
          <p:nvPr>
            <p:ph type="body" idx="2"/>
          </p:nvPr>
        </p:nvSpPr>
        <p:spPr>
          <a:xfrm>
            <a:off x="838200" y="1087437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790" name="Google Shape;79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5" y="6003548"/>
            <a:ext cx="1188379" cy="7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>
            <a:spLocks noGrp="1"/>
          </p:cNvSpPr>
          <p:nvPr>
            <p:ph type="sldNum" idx="12"/>
          </p:nvPr>
        </p:nvSpPr>
        <p:spPr>
          <a:xfrm>
            <a:off x="10077821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Sous-Titre, 2 Contenus">
  <p:cSld name="Titre, Sous-Titre, 2 Contenus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4"/>
          <p:cNvSpPr txBox="1">
            <a:spLocks noGrp="1"/>
          </p:cNvSpPr>
          <p:nvPr>
            <p:ph type="body" idx="1"/>
          </p:nvPr>
        </p:nvSpPr>
        <p:spPr>
          <a:xfrm>
            <a:off x="1219233" y="2474258"/>
            <a:ext cx="4860000" cy="3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7" name="Google Shape;797;p54"/>
          <p:cNvSpPr txBox="1">
            <a:spLocks noGrp="1"/>
          </p:cNvSpPr>
          <p:nvPr>
            <p:ph type="body" idx="2"/>
          </p:nvPr>
        </p:nvSpPr>
        <p:spPr>
          <a:xfrm>
            <a:off x="1152000" y="431999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8" name="Google Shape;798;p54"/>
          <p:cNvSpPr>
            <a:spLocks noGrp="1"/>
          </p:cNvSpPr>
          <p:nvPr>
            <p:ph type="pic" idx="3"/>
          </p:nvPr>
        </p:nvSpPr>
        <p:spPr>
          <a:xfrm>
            <a:off x="431999" y="558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9" name="Google Shape;799;p54"/>
          <p:cNvSpPr txBox="1">
            <a:spLocks noGrp="1"/>
          </p:cNvSpPr>
          <p:nvPr>
            <p:ph type="body" idx="4"/>
          </p:nvPr>
        </p:nvSpPr>
        <p:spPr>
          <a:xfrm>
            <a:off x="1206312" y="1171667"/>
            <a:ext cx="10102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SLIDE_A">
  <p:cSld name="SECTION_SLIDE_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55" descr="image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6" y="6003549"/>
            <a:ext cx="1188381" cy="7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5"/>
          <p:cNvSpPr txBox="1">
            <a:spLocks noGrp="1"/>
          </p:cNvSpPr>
          <p:nvPr>
            <p:ph type="sldNum" idx="12"/>
          </p:nvPr>
        </p:nvSpPr>
        <p:spPr>
          <a:xfrm>
            <a:off x="10101337" y="6397942"/>
            <a:ext cx="250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694944" y="1388624"/>
            <a:ext cx="10849500" cy="20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body" idx="1"/>
          </p:nvPr>
        </p:nvSpPr>
        <p:spPr>
          <a:xfrm>
            <a:off x="694943" y="3383280"/>
            <a:ext cx="108495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3">
  <p:cSld name="TITLE_3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07" name="Google Shape;807;p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1" name="Google Shape;811;p5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2" name="Google Shape;81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14" name="Google Shape;814;p5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4" name="Google Shape;94;p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02" name="Google Shape;102;p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HEADER_A">
  <p:cSld name="CONTENT_HEADER_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8"/>
          <p:cNvSpPr/>
          <p:nvPr/>
        </p:nvSpPr>
        <p:spPr>
          <a:xfrm>
            <a:off x="-13064" y="1170637"/>
            <a:ext cx="12205200" cy="56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58"/>
          <p:cNvSpPr txBox="1">
            <a:spLocks noGrp="1"/>
          </p:cNvSpPr>
          <p:nvPr>
            <p:ph type="title"/>
          </p:nvPr>
        </p:nvSpPr>
        <p:spPr>
          <a:xfrm>
            <a:off x="1860884" y="-243379"/>
            <a:ext cx="8470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Light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8" name="Google Shape;818;p58" descr="imag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2942" y="287041"/>
            <a:ext cx="1160894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8"/>
          <p:cNvSpPr txBox="1">
            <a:spLocks noGrp="1"/>
          </p:cNvSpPr>
          <p:nvPr>
            <p:ph type="body" idx="1"/>
          </p:nvPr>
        </p:nvSpPr>
        <p:spPr>
          <a:xfrm>
            <a:off x="570340" y="1554175"/>
            <a:ext cx="111282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20" name="Google Shape;820;p58"/>
          <p:cNvSpPr txBox="1">
            <a:spLocks noGrp="1"/>
          </p:cNvSpPr>
          <p:nvPr>
            <p:ph type="body" idx="2"/>
          </p:nvPr>
        </p:nvSpPr>
        <p:spPr>
          <a:xfrm>
            <a:off x="1846173" y="659291"/>
            <a:ext cx="8470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3" name="Google Shape;123;p8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26" name="Google Shape;126;p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8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48" name="Google Shape;148;p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69" name="Google Shape;169;p1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7" name="Google Shape;187;p11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91" name="Google Shape;191;p1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3" r:id="rId22"/>
    <p:sldLayoutId id="214748367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12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hyperlink" Target="https://docs.google.com/presentation/d/1JdSm_FxZofVIFEbwVa-x7JtLoP5fFQG2LlviQV_7FAY/edit#slide=id.g49672893ea_0_179" TargetMode="External"/><Relationship Id="rId10" Type="http://schemas.openxmlformats.org/officeDocument/2006/relationships/slide" Target="slide47.xml"/><Relationship Id="rId4" Type="http://schemas.openxmlformats.org/officeDocument/2006/relationships/slide" Target="slide31.xml"/><Relationship Id="rId9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dataiku.com/howto/code/plugins/writing-your-first-dss-plugin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/>
          <p:nvPr/>
        </p:nvSpPr>
        <p:spPr>
          <a:xfrm>
            <a:off x="8700" y="8013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>
            <a:off x="2404650" y="954725"/>
            <a:ext cx="4582800" cy="65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>
            <a:off x="8700" y="4758225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>
            <a:off x="11071025" y="4694325"/>
            <a:ext cx="10080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>
            <a:off x="8700" y="584675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>
            <a:off x="9890625" y="5778550"/>
            <a:ext cx="11478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>
            <a:off x="8210963" y="5778550"/>
            <a:ext cx="13659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>
            <a:off x="8700" y="19481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>
            <a:off x="8700" y="3072338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body" idx="4294967295"/>
          </p:nvPr>
        </p:nvSpPr>
        <p:spPr>
          <a:xfrm>
            <a:off x="1044600" y="46878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Use the links - do not lose your way!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5" name="Google Shape;845;p61"/>
          <p:cNvSpPr txBox="1"/>
          <p:nvPr/>
        </p:nvSpPr>
        <p:spPr>
          <a:xfrm>
            <a:off x="1340200" y="214337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3" action="ppaction://hlinksldjump"/>
              </a:rPr>
              <a:t>prep data</a:t>
            </a:r>
            <a:endParaRPr sz="1100"/>
          </a:p>
        </p:txBody>
      </p:sp>
      <p:sp>
        <p:nvSpPr>
          <p:cNvPr id="846" name="Google Shape;846;p61"/>
          <p:cNvSpPr txBox="1"/>
          <p:nvPr/>
        </p:nvSpPr>
        <p:spPr>
          <a:xfrm>
            <a:off x="2656218" y="1027860"/>
            <a:ext cx="712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4" action="ppaction://hlinksldjump"/>
              </a:rPr>
              <a:t>Internal API</a:t>
            </a:r>
            <a:endParaRPr sz="1100"/>
          </a:p>
        </p:txBody>
      </p:sp>
      <p:sp>
        <p:nvSpPr>
          <p:cNvPr id="847" name="Google Shape;847;p61"/>
          <p:cNvSpPr txBox="1"/>
          <p:nvPr/>
        </p:nvSpPr>
        <p:spPr>
          <a:xfrm>
            <a:off x="3369025" y="3313425"/>
            <a:ext cx="2270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code for clickers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5"/>
              </a:rPr>
              <a:t>plug in recipe</a:t>
            </a:r>
            <a:endParaRPr sz="1100"/>
          </a:p>
        </p:txBody>
      </p:sp>
      <p:sp>
        <p:nvSpPr>
          <p:cNvPr id="848" name="Google Shape;848;p61"/>
          <p:cNvSpPr txBox="1"/>
          <p:nvPr/>
        </p:nvSpPr>
        <p:spPr>
          <a:xfrm>
            <a:off x="7485250" y="2127025"/>
            <a:ext cx="20133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6" action="ppaction://hlinksldjump"/>
              </a:rPr>
              <a:t>Flow views and actions</a:t>
            </a:r>
            <a:endParaRPr sz="1100"/>
          </a:p>
        </p:txBody>
      </p:sp>
      <p:sp>
        <p:nvSpPr>
          <p:cNvPr id="849" name="Google Shape;849;p61"/>
          <p:cNvSpPr txBox="1"/>
          <p:nvPr/>
        </p:nvSpPr>
        <p:spPr>
          <a:xfrm>
            <a:off x="9984550" y="2127025"/>
            <a:ext cx="1008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7" action="ppaction://hlinksldjump"/>
              </a:rPr>
              <a:t>Windows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7" action="ppaction://hlinksldjump"/>
              </a:rPr>
              <a:t>Top N</a:t>
            </a:r>
            <a:endParaRPr sz="1100"/>
          </a:p>
        </p:txBody>
      </p:sp>
      <p:sp>
        <p:nvSpPr>
          <p:cNvPr id="850" name="Google Shape;850;p61"/>
          <p:cNvSpPr txBox="1"/>
          <p:nvPr/>
        </p:nvSpPr>
        <p:spPr>
          <a:xfrm>
            <a:off x="4529358" y="6032656"/>
            <a:ext cx="14898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8" action="ppaction://hlinksldjump"/>
              </a:rPr>
              <a:t>More coding capabilities</a:t>
            </a:r>
            <a:endParaRPr sz="1100"/>
          </a:p>
        </p:txBody>
      </p:sp>
      <p:sp>
        <p:nvSpPr>
          <p:cNvPr id="851" name="Google Shape;851;p61"/>
          <p:cNvSpPr txBox="1"/>
          <p:nvPr/>
        </p:nvSpPr>
        <p:spPr>
          <a:xfrm>
            <a:off x="6624540" y="4987727"/>
            <a:ext cx="1025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9" action="ppaction://hlinksldjump"/>
              </a:rPr>
              <a:t>Make your ow</a:t>
            </a:r>
            <a:r>
              <a:rPr lang="fr-FR" sz="1100" u="sng">
                <a:solidFill>
                  <a:schemeClr val="hlink"/>
                </a:solidFill>
                <a:hlinkClick r:id="rId9" action="ppaction://hlinksldjump"/>
              </a:rPr>
              <a:t>n plugin</a:t>
            </a:r>
            <a:endParaRPr sz="1100"/>
          </a:p>
        </p:txBody>
      </p:sp>
      <p:sp>
        <p:nvSpPr>
          <p:cNvPr id="852" name="Google Shape;852;p61"/>
          <p:cNvSpPr txBox="1"/>
          <p:nvPr/>
        </p:nvSpPr>
        <p:spPr>
          <a:xfrm>
            <a:off x="8226375" y="6036825"/>
            <a:ext cx="1284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 dirty="0" err="1">
                <a:solidFill>
                  <a:schemeClr val="hlink"/>
                </a:solidFill>
                <a:hlinkClick r:id="" action="ppaction://noaction"/>
              </a:rPr>
              <a:t>Text</a:t>
            </a:r>
            <a:r>
              <a:rPr lang="fr-FR" sz="1100" u="sng" dirty="0">
                <a:solidFill>
                  <a:schemeClr val="hlink"/>
                </a:solidFill>
                <a:hlinkClick r:id="" action="ppaction://noaction"/>
              </a:rPr>
              <a:t> </a:t>
            </a:r>
            <a:r>
              <a:rPr lang="fr-FR" sz="1100" u="sng" dirty="0" err="1">
                <a:solidFill>
                  <a:schemeClr val="hlink"/>
                </a:solidFill>
                <a:hlinkClick r:id="" action="ppaction://noaction"/>
              </a:rPr>
              <a:t>visual</a:t>
            </a:r>
            <a:r>
              <a:rPr lang="fr-FR" sz="1100" u="sng" dirty="0">
                <a:solidFill>
                  <a:schemeClr val="hlink"/>
                </a:solidFill>
                <a:hlinkClick r:id="" action="ppaction://noaction"/>
              </a:rPr>
              <a:t> ML</a:t>
            </a:r>
            <a:endParaRPr sz="1100" dirty="0"/>
          </a:p>
        </p:txBody>
      </p:sp>
      <p:sp>
        <p:nvSpPr>
          <p:cNvPr id="853" name="Google Shape;853;p61"/>
          <p:cNvSpPr txBox="1"/>
          <p:nvPr/>
        </p:nvSpPr>
        <p:spPr>
          <a:xfrm>
            <a:off x="9982426" y="6032650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Geo clustering</a:t>
            </a:r>
            <a:endParaRPr sz="1100"/>
          </a:p>
        </p:txBody>
      </p:sp>
      <p:sp>
        <p:nvSpPr>
          <p:cNvPr id="854" name="Google Shape;854;p61"/>
          <p:cNvSpPr txBox="1"/>
          <p:nvPr/>
        </p:nvSpPr>
        <p:spPr>
          <a:xfrm>
            <a:off x="11240577" y="4987727"/>
            <a:ext cx="735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Dynamic SQL query</a:t>
            </a:r>
            <a:endParaRPr sz="1100"/>
          </a:p>
        </p:txBody>
      </p:sp>
      <p:sp>
        <p:nvSpPr>
          <p:cNvPr id="855" name="Google Shape;855;p61"/>
          <p:cNvSpPr txBox="1"/>
          <p:nvPr/>
        </p:nvSpPr>
        <p:spPr>
          <a:xfrm>
            <a:off x="3576700" y="1027850"/>
            <a:ext cx="8319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10" action="ppaction://hlinksldjump"/>
              </a:rPr>
              <a:t>Code env</a:t>
            </a:r>
            <a:endParaRPr sz="1100"/>
          </a:p>
        </p:txBody>
      </p:sp>
      <p:sp>
        <p:nvSpPr>
          <p:cNvPr id="856" name="Google Shape;856;p61"/>
          <p:cNvSpPr txBox="1"/>
          <p:nvPr/>
        </p:nvSpPr>
        <p:spPr>
          <a:xfrm>
            <a:off x="4670325" y="1027850"/>
            <a:ext cx="1147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Folders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Static insights</a:t>
            </a:r>
            <a:endParaRPr sz="1100"/>
          </a:p>
        </p:txBody>
      </p:sp>
      <p:sp>
        <p:nvSpPr>
          <p:cNvPr id="857" name="Google Shape;857;p61"/>
          <p:cNvSpPr txBox="1"/>
          <p:nvPr/>
        </p:nvSpPr>
        <p:spPr>
          <a:xfrm>
            <a:off x="6051572" y="1027850"/>
            <a:ext cx="8811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Python R notebooks</a:t>
            </a:r>
            <a:endParaRPr sz="1100"/>
          </a:p>
        </p:txBody>
      </p:sp>
      <p:cxnSp>
        <p:nvCxnSpPr>
          <p:cNvPr id="858" name="Google Shape;858;p61"/>
          <p:cNvCxnSpPr>
            <a:stCxn id="845" idx="3"/>
            <a:endCxn id="846" idx="1"/>
          </p:cNvCxnSpPr>
          <p:nvPr/>
        </p:nvCxnSpPr>
        <p:spPr>
          <a:xfrm rot="10800000" flipH="1">
            <a:off x="2221300" y="1296325"/>
            <a:ext cx="435000" cy="11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9" name="Google Shape;859;p61"/>
          <p:cNvCxnSpPr>
            <a:stCxn id="846" idx="3"/>
            <a:endCxn id="855" idx="1"/>
          </p:cNvCxnSpPr>
          <p:nvPr/>
        </p:nvCxnSpPr>
        <p:spPr>
          <a:xfrm>
            <a:off x="3369018" y="1296210"/>
            <a:ext cx="20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61"/>
          <p:cNvCxnSpPr>
            <a:stCxn id="855" idx="3"/>
            <a:endCxn id="856" idx="1"/>
          </p:cNvCxnSpPr>
          <p:nvPr/>
        </p:nvCxnSpPr>
        <p:spPr>
          <a:xfrm>
            <a:off x="4408600" y="1296200"/>
            <a:ext cx="26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61"/>
          <p:cNvCxnSpPr>
            <a:stCxn id="856" idx="3"/>
            <a:endCxn id="857" idx="1"/>
          </p:cNvCxnSpPr>
          <p:nvPr/>
        </p:nvCxnSpPr>
        <p:spPr>
          <a:xfrm>
            <a:off x="5818125" y="1296200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2" name="Google Shape;862;p61"/>
          <p:cNvCxnSpPr>
            <a:stCxn id="857" idx="3"/>
            <a:endCxn id="848" idx="1"/>
          </p:cNvCxnSpPr>
          <p:nvPr/>
        </p:nvCxnSpPr>
        <p:spPr>
          <a:xfrm>
            <a:off x="6932672" y="1296200"/>
            <a:ext cx="55260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3" name="Google Shape;863;p61"/>
          <p:cNvCxnSpPr>
            <a:stCxn id="848" idx="3"/>
            <a:endCxn id="849" idx="1"/>
          </p:cNvCxnSpPr>
          <p:nvPr/>
        </p:nvCxnSpPr>
        <p:spPr>
          <a:xfrm>
            <a:off x="9498550" y="2395375"/>
            <a:ext cx="48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61"/>
          <p:cNvCxnSpPr>
            <a:stCxn id="849" idx="3"/>
            <a:endCxn id="865" idx="2"/>
          </p:cNvCxnSpPr>
          <p:nvPr/>
        </p:nvCxnSpPr>
        <p:spPr>
          <a:xfrm rot="10800000" flipH="1">
            <a:off x="10992550" y="2395075"/>
            <a:ext cx="5574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5" name="Google Shape;865;p61"/>
          <p:cNvSpPr/>
          <p:nvPr/>
        </p:nvSpPr>
        <p:spPr>
          <a:xfrm>
            <a:off x="11549811" y="214273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6" name="Google Shape;866;p61"/>
          <p:cNvCxnSpPr>
            <a:stCxn id="867" idx="3"/>
            <a:endCxn id="850" idx="1"/>
          </p:cNvCxnSpPr>
          <p:nvPr/>
        </p:nvCxnSpPr>
        <p:spPr>
          <a:xfrm rot="10800000" flipH="1">
            <a:off x="4194651" y="6300975"/>
            <a:ext cx="334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8" name="Google Shape;868;p61"/>
          <p:cNvCxnSpPr>
            <a:stCxn id="850" idx="3"/>
            <a:endCxn id="851" idx="1"/>
          </p:cNvCxnSpPr>
          <p:nvPr/>
        </p:nvCxnSpPr>
        <p:spPr>
          <a:xfrm rot="10800000" flipH="1">
            <a:off x="6019158" y="5256106"/>
            <a:ext cx="6054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61"/>
          <p:cNvCxnSpPr>
            <a:stCxn id="850" idx="3"/>
            <a:endCxn id="852" idx="1"/>
          </p:cNvCxnSpPr>
          <p:nvPr/>
        </p:nvCxnSpPr>
        <p:spPr>
          <a:xfrm>
            <a:off x="6019158" y="6301006"/>
            <a:ext cx="2207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61"/>
          <p:cNvCxnSpPr>
            <a:stCxn id="851" idx="3"/>
            <a:endCxn id="852" idx="1"/>
          </p:cNvCxnSpPr>
          <p:nvPr/>
        </p:nvCxnSpPr>
        <p:spPr>
          <a:xfrm>
            <a:off x="7649940" y="5256077"/>
            <a:ext cx="576300" cy="10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61"/>
          <p:cNvCxnSpPr>
            <a:stCxn id="852" idx="3"/>
            <a:endCxn id="840" idx="1"/>
          </p:cNvCxnSpPr>
          <p:nvPr/>
        </p:nvCxnSpPr>
        <p:spPr>
          <a:xfrm rot="10800000" flipH="1">
            <a:off x="9510375" y="6300975"/>
            <a:ext cx="380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61"/>
          <p:cNvCxnSpPr>
            <a:stCxn id="853" idx="3"/>
            <a:endCxn id="854" idx="1"/>
          </p:cNvCxnSpPr>
          <p:nvPr/>
        </p:nvCxnSpPr>
        <p:spPr>
          <a:xfrm rot="10800000" flipH="1">
            <a:off x="10863526" y="5256100"/>
            <a:ext cx="3771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3" name="Google Shape;873;p61"/>
          <p:cNvCxnSpPr>
            <a:stCxn id="845" idx="3"/>
            <a:endCxn id="847" idx="1"/>
          </p:cNvCxnSpPr>
          <p:nvPr/>
        </p:nvCxnSpPr>
        <p:spPr>
          <a:xfrm>
            <a:off x="2221300" y="2411725"/>
            <a:ext cx="1147800" cy="11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61"/>
          <p:cNvCxnSpPr>
            <a:stCxn id="847" idx="3"/>
            <a:endCxn id="848" idx="1"/>
          </p:cNvCxnSpPr>
          <p:nvPr/>
        </p:nvCxnSpPr>
        <p:spPr>
          <a:xfrm rot="10800000" flipH="1">
            <a:off x="5639425" y="2395275"/>
            <a:ext cx="1845900" cy="118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Google Shape;875;p61"/>
          <p:cNvCxnSpPr/>
          <p:nvPr/>
        </p:nvCxnSpPr>
        <p:spPr>
          <a:xfrm rot="10800000" flipH="1">
            <a:off x="-381775" y="4382625"/>
            <a:ext cx="131223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6" name="Google Shape;876;p61"/>
          <p:cNvSpPr txBox="1"/>
          <p:nvPr/>
        </p:nvSpPr>
        <p:spPr>
          <a:xfrm>
            <a:off x="254525" y="1084110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77" name="Google Shape;877;p61"/>
          <p:cNvSpPr txBox="1"/>
          <p:nvPr/>
        </p:nvSpPr>
        <p:spPr>
          <a:xfrm>
            <a:off x="254525" y="2184186"/>
            <a:ext cx="1008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78" name="Google Shape;878;p61"/>
          <p:cNvSpPr txBox="1"/>
          <p:nvPr/>
        </p:nvSpPr>
        <p:spPr>
          <a:xfrm>
            <a:off x="254525" y="3369685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Clickers</a:t>
            </a:r>
            <a:endParaRPr/>
          </a:p>
        </p:txBody>
      </p:sp>
      <p:sp>
        <p:nvSpPr>
          <p:cNvPr id="879" name="Google Shape;879;p61"/>
          <p:cNvSpPr txBox="1"/>
          <p:nvPr/>
        </p:nvSpPr>
        <p:spPr>
          <a:xfrm>
            <a:off x="254525" y="5043977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80" name="Google Shape;880;p61"/>
          <p:cNvSpPr/>
          <p:nvPr/>
        </p:nvSpPr>
        <p:spPr>
          <a:xfrm>
            <a:off x="214150" y="944460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1"/>
          <p:cNvSpPr txBox="1"/>
          <p:nvPr/>
        </p:nvSpPr>
        <p:spPr>
          <a:xfrm>
            <a:off x="254525" y="6088906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82" name="Google Shape;882;p61"/>
          <p:cNvSpPr/>
          <p:nvPr/>
        </p:nvSpPr>
        <p:spPr>
          <a:xfrm>
            <a:off x="214150" y="3230035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1"/>
          <p:cNvSpPr/>
          <p:nvPr/>
        </p:nvSpPr>
        <p:spPr>
          <a:xfrm>
            <a:off x="214150" y="2083986"/>
            <a:ext cx="1008000" cy="655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1"/>
          <p:cNvSpPr/>
          <p:nvPr/>
        </p:nvSpPr>
        <p:spPr>
          <a:xfrm>
            <a:off x="214150" y="5949256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1"/>
          <p:cNvSpPr/>
          <p:nvPr/>
        </p:nvSpPr>
        <p:spPr>
          <a:xfrm>
            <a:off x="214150" y="4904327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1"/>
          <p:cNvSpPr txBox="1"/>
          <p:nvPr/>
        </p:nvSpPr>
        <p:spPr>
          <a:xfrm>
            <a:off x="841986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7" name="Google Shape;887;p61"/>
          <p:cNvSpPr txBox="1"/>
          <p:nvPr/>
        </p:nvSpPr>
        <p:spPr>
          <a:xfrm>
            <a:off x="11163263" y="5739225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8" name="Google Shape;888;p61"/>
          <p:cNvSpPr txBox="1"/>
          <p:nvPr/>
        </p:nvSpPr>
        <p:spPr>
          <a:xfrm>
            <a:off x="2059326" y="603682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11" action="ppaction://hlinksldjump"/>
              </a:rPr>
              <a:t>SQL notebooks</a:t>
            </a:r>
            <a:endParaRPr sz="1100"/>
          </a:p>
        </p:txBody>
      </p:sp>
      <p:sp>
        <p:nvSpPr>
          <p:cNvPr id="867" name="Google Shape;867;p61"/>
          <p:cNvSpPr txBox="1"/>
          <p:nvPr/>
        </p:nvSpPr>
        <p:spPr>
          <a:xfrm>
            <a:off x="3362751" y="6036825"/>
            <a:ext cx="8319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12" action="ppaction://hlinksldjump"/>
              </a:rPr>
              <a:t>variables</a:t>
            </a:r>
            <a:endParaRPr sz="1100"/>
          </a:p>
        </p:txBody>
      </p:sp>
      <p:cxnSp>
        <p:nvCxnSpPr>
          <p:cNvPr id="889" name="Google Shape;889;p61"/>
          <p:cNvCxnSpPr>
            <a:stCxn id="888" idx="3"/>
            <a:endCxn id="867" idx="1"/>
          </p:cNvCxnSpPr>
          <p:nvPr/>
        </p:nvCxnSpPr>
        <p:spPr>
          <a:xfrm>
            <a:off x="2940426" y="6305175"/>
            <a:ext cx="4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61"/>
          <p:cNvSpPr/>
          <p:nvPr/>
        </p:nvSpPr>
        <p:spPr>
          <a:xfrm>
            <a:off x="1321761" y="604478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1"/>
          <p:cNvSpPr txBox="1"/>
          <p:nvPr/>
        </p:nvSpPr>
        <p:spPr>
          <a:xfrm>
            <a:off x="983021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892" name="Google Shape;892;p61"/>
          <p:cNvCxnSpPr>
            <a:stCxn id="890" idx="6"/>
            <a:endCxn id="888" idx="1"/>
          </p:cNvCxnSpPr>
          <p:nvPr/>
        </p:nvCxnSpPr>
        <p:spPr>
          <a:xfrm>
            <a:off x="1800561" y="6297233"/>
            <a:ext cx="258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91"/>
          <p:cNvSpPr txBox="1"/>
          <p:nvPr/>
        </p:nvSpPr>
        <p:spPr>
          <a:xfrm>
            <a:off x="444300" y="1805925"/>
            <a:ext cx="11303400" cy="5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Rank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is it the first, second, third, ... order of the customer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Lag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did the customer bought in his/her previous order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Rolling average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Average number of sales the 3 previous days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Rolling average by key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Rolling average number of sales per customer his / her 3 previous orders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Rolling average number of sales per customer, per country and per shop during the 30 previous days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247" name="Google Shape;2247;p19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Window recipe</a:t>
            </a:r>
            <a:endParaRPr/>
          </a:p>
        </p:txBody>
      </p:sp>
      <p:sp>
        <p:nvSpPr>
          <p:cNvPr id="2248" name="Google Shape;2248;p191"/>
          <p:cNvSpPr txBox="1"/>
          <p:nvPr/>
        </p:nvSpPr>
        <p:spPr>
          <a:xfrm>
            <a:off x="444300" y="5993700"/>
            <a:ext cx="11303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Windows recipes are also a very powerful tool to create meaningful features for machine learning models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91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0" name="Google Shape;2250;p19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Sum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96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Top N recipe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311" name="Google Shape;2311;p196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First N and last M rows within grouping keys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98"/>
          <p:cNvSpPr txBox="1"/>
          <p:nvPr/>
        </p:nvSpPr>
        <p:spPr>
          <a:xfrm>
            <a:off x="785413" y="2008050"/>
            <a:ext cx="113034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Top N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recipe can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Retrieve the first N and the last M rows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Grouped by keys values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rows within a subset are ordered by the columns you specify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27" name="Google Shape;2327;p19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Top N</a:t>
            </a:r>
            <a:endParaRPr/>
          </a:p>
        </p:txBody>
      </p:sp>
      <p:sp>
        <p:nvSpPr>
          <p:cNvPr id="2328" name="Google Shape;2328;p198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29" name="Google Shape;2329;p19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Definition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20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Our two missions</a:t>
            </a:r>
            <a:endParaRPr/>
          </a:p>
        </p:txBody>
      </p:sp>
      <p:sp>
        <p:nvSpPr>
          <p:cNvPr id="2380" name="Google Shape;2380;p20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Congratulation, Chicago city is very thankful !</a:t>
            </a:r>
            <a:endParaRPr/>
          </a:p>
        </p:txBody>
      </p:sp>
      <p:pic>
        <p:nvPicPr>
          <p:cNvPr id="2381" name="Google Shape;2381;p202"/>
          <p:cNvPicPr preferRelativeResize="0"/>
          <p:nvPr/>
        </p:nvPicPr>
        <p:blipFill rotWithShape="1">
          <a:blip r:embed="rId3">
            <a:alphaModFix/>
          </a:blip>
          <a:srcRect l="1632"/>
          <a:stretch/>
        </p:blipFill>
        <p:spPr>
          <a:xfrm>
            <a:off x="2122725" y="2493500"/>
            <a:ext cx="8080776" cy="35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203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7" name="Google Shape;2387;p203"/>
          <p:cNvSpPr txBox="1">
            <a:spLocks noGrp="1"/>
          </p:cNvSpPr>
          <p:nvPr>
            <p:ph type="body" idx="4294967295"/>
          </p:nvPr>
        </p:nvSpPr>
        <p:spPr>
          <a:xfrm>
            <a:off x="380999" y="187037"/>
            <a:ext cx="7095000" cy="9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>
                <a:solidFill>
                  <a:schemeClr val="accent1"/>
                </a:solidFill>
              </a:rPr>
              <a:t>SQL code and notebooks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2388" name="Google Shape;2388;p203"/>
          <p:cNvSpPr txBox="1"/>
          <p:nvPr/>
        </p:nvSpPr>
        <p:spPr>
          <a:xfrm>
            <a:off x="339600" y="1215825"/>
            <a:ext cx="74328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Visual recipes may not enough: you need to code your own SQL query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With Dataiku you can 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prototype SQL, Hive, and Impala queries and export them to the flow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⇒ 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Dataiku developed its own SQL, Hive, and Impala notebooks</a:t>
            </a:r>
            <a:b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389" name="Google Shape;2389;p203"/>
          <p:cNvPicPr preferRelativeResize="0"/>
          <p:nvPr/>
        </p:nvPicPr>
        <p:blipFill rotWithShape="1">
          <a:blip r:embed="rId3">
            <a:alphaModFix/>
          </a:blip>
          <a:srcRect b="44787"/>
          <a:stretch/>
        </p:blipFill>
        <p:spPr>
          <a:xfrm>
            <a:off x="183513" y="3670800"/>
            <a:ext cx="7911076" cy="28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04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SQL / Hive / Impala Notebooks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396" name="Google Shape;2396;p204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Prototyping Database Queries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0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SQL Notebooks</a:t>
            </a:r>
            <a:endParaRPr/>
          </a:p>
        </p:txBody>
      </p:sp>
      <p:sp>
        <p:nvSpPr>
          <p:cNvPr id="2402" name="Google Shape;2402;p20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4865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SQL notebooks enables you to test queries before creating an SQL code recipe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The notebook can access any dataset on that connection, no matter the project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A SQL notebook is made of several cells. Each cell is where you execute and modify a single query and view its results.</a:t>
            </a:r>
            <a:endParaRPr sz="1800"/>
          </a:p>
        </p:txBody>
      </p:sp>
      <p:sp>
        <p:nvSpPr>
          <p:cNvPr id="2403" name="Google Shape;2403;p20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04" name="Google Shape;2404;p205"/>
          <p:cNvPicPr preferRelativeResize="0"/>
          <p:nvPr/>
        </p:nvPicPr>
        <p:blipFill rotWithShape="1">
          <a:blip r:embed="rId3">
            <a:alphaModFix/>
          </a:blip>
          <a:srcRect l="33395" t="14383"/>
          <a:stretch/>
        </p:blipFill>
        <p:spPr>
          <a:xfrm>
            <a:off x="3644088" y="3179900"/>
            <a:ext cx="4158323" cy="35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20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Concept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0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SQL Notebooks</a:t>
            </a:r>
            <a:endParaRPr/>
          </a:p>
        </p:txBody>
      </p:sp>
      <p:sp>
        <p:nvSpPr>
          <p:cNvPr id="2424" name="Google Shape;2424;p20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5834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sidebar shows datasets at the project level or DB level on the chosen SQL connection, 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along with their schema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28700" marR="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Hit the refresh button to reload available datasets and schemas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425" name="Google Shape;2425;p207"/>
          <p:cNvPicPr preferRelativeResize="0"/>
          <p:nvPr/>
        </p:nvPicPr>
        <p:blipFill rotWithShape="1">
          <a:blip r:embed="rId3">
            <a:alphaModFix/>
          </a:blip>
          <a:srcRect t="-1475" b="41508"/>
          <a:stretch/>
        </p:blipFill>
        <p:spPr>
          <a:xfrm>
            <a:off x="5239925" y="2894125"/>
            <a:ext cx="5111049" cy="39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207"/>
          <p:cNvSpPr txBox="1"/>
          <p:nvPr/>
        </p:nvSpPr>
        <p:spPr>
          <a:xfrm>
            <a:off x="1566450" y="3814435"/>
            <a:ext cx="24045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Datasets on Specified Connection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27" name="Google Shape;2427;p207"/>
          <p:cNvSpPr txBox="1"/>
          <p:nvPr/>
        </p:nvSpPr>
        <p:spPr>
          <a:xfrm>
            <a:off x="1531800" y="5465875"/>
            <a:ext cx="2473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Datasets on Connection in this </a:t>
            </a:r>
            <a:r>
              <a:rPr lang="fr-FR" i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Project</a:t>
            </a:r>
            <a:endParaRPr i="1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2428" name="Google Shape;2428;p207"/>
          <p:cNvCxnSpPr>
            <a:stCxn id="2426" idx="3"/>
          </p:cNvCxnSpPr>
          <p:nvPr/>
        </p:nvCxnSpPr>
        <p:spPr>
          <a:xfrm>
            <a:off x="3970950" y="4137235"/>
            <a:ext cx="2267100" cy="1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9" name="Google Shape;2429;p207"/>
          <p:cNvCxnSpPr>
            <a:stCxn id="2427" idx="3"/>
          </p:cNvCxnSpPr>
          <p:nvPr/>
        </p:nvCxnSpPr>
        <p:spPr>
          <a:xfrm rot="10800000" flipH="1">
            <a:off x="4005600" y="4294075"/>
            <a:ext cx="2925600" cy="149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0" name="Google Shape;2430;p207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1" name="Google Shape;2431;p20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0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SQL Notebooks</a:t>
            </a:r>
            <a:endParaRPr/>
          </a:p>
        </p:txBody>
      </p:sp>
      <p:sp>
        <p:nvSpPr>
          <p:cNvPr id="2437" name="Google Shape;2437;p20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3274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You can create test queries by clicking one of the buttons highlighted in the photo below</a:t>
            </a:r>
            <a:endParaRPr sz="1800"/>
          </a:p>
          <a:p>
            <a:pPr marL="1028700" marR="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Multiple query cells can be added to SQL notebooks</a:t>
            </a:r>
            <a:endParaRPr sz="1800"/>
          </a:p>
          <a:p>
            <a:pPr marL="1028700" marR="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Like Jupyter notebooks, add markdown for documentation </a:t>
            </a:r>
            <a:endParaRPr sz="1800"/>
          </a:p>
        </p:txBody>
      </p:sp>
      <p:grpSp>
        <p:nvGrpSpPr>
          <p:cNvPr id="2438" name="Google Shape;2438;p208"/>
          <p:cNvGrpSpPr/>
          <p:nvPr/>
        </p:nvGrpSpPr>
        <p:grpSpPr>
          <a:xfrm>
            <a:off x="2760350" y="3467525"/>
            <a:ext cx="6605622" cy="3312925"/>
            <a:chOff x="2760350" y="3467525"/>
            <a:chExt cx="6605622" cy="3312925"/>
          </a:xfrm>
        </p:grpSpPr>
        <p:pic>
          <p:nvPicPr>
            <p:cNvPr id="2439" name="Google Shape;2439;p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60350" y="3467525"/>
              <a:ext cx="6605622" cy="331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0" name="Google Shape;2440;p208"/>
            <p:cNvSpPr/>
            <p:nvPr/>
          </p:nvSpPr>
          <p:spPr>
            <a:xfrm>
              <a:off x="6726938" y="4942738"/>
              <a:ext cx="1005600" cy="4905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08"/>
            <p:cNvSpPr/>
            <p:nvPr/>
          </p:nvSpPr>
          <p:spPr>
            <a:xfrm>
              <a:off x="7188655" y="3928750"/>
              <a:ext cx="1409400" cy="4905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2" name="Google Shape;2442;p208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3" name="Google Shape;2443;p20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0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SQL Notebooks</a:t>
            </a:r>
            <a:endParaRPr/>
          </a:p>
        </p:txBody>
      </p:sp>
      <p:sp>
        <p:nvSpPr>
          <p:cNvPr id="2449" name="Google Shape;2449;p209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5618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In the left sidebar, click on dataset name and column names to insert them into your queries</a:t>
            </a:r>
            <a:endParaRPr sz="1800"/>
          </a:p>
          <a:p>
            <a:pPr marL="1028700" marR="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Do not need to retype long SELECT statement</a:t>
            </a:r>
            <a:endParaRPr sz="1800"/>
          </a:p>
          <a:p>
            <a:pPr marL="1028700" marR="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Can do this in recipes also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grpSp>
        <p:nvGrpSpPr>
          <p:cNvPr id="2450" name="Google Shape;2450;p209"/>
          <p:cNvGrpSpPr/>
          <p:nvPr/>
        </p:nvGrpSpPr>
        <p:grpSpPr>
          <a:xfrm>
            <a:off x="468600" y="3465125"/>
            <a:ext cx="10933052" cy="2475124"/>
            <a:chOff x="-129800" y="3481700"/>
            <a:chExt cx="10933052" cy="2475124"/>
          </a:xfrm>
        </p:grpSpPr>
        <p:pic>
          <p:nvPicPr>
            <p:cNvPr id="2451" name="Google Shape;2451;p209"/>
            <p:cNvPicPr preferRelativeResize="0"/>
            <p:nvPr/>
          </p:nvPicPr>
          <p:blipFill rotWithShape="1">
            <a:blip r:embed="rId3">
              <a:alphaModFix/>
            </a:blip>
            <a:srcRect t="21518" r="24156" b="20039"/>
            <a:stretch/>
          </p:blipFill>
          <p:spPr>
            <a:xfrm>
              <a:off x="4646575" y="3481700"/>
              <a:ext cx="6156677" cy="24751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2" name="Google Shape;2452;p209"/>
            <p:cNvCxnSpPr>
              <a:stCxn id="2453" idx="3"/>
            </p:cNvCxnSpPr>
            <p:nvPr/>
          </p:nvCxnSpPr>
          <p:spPr>
            <a:xfrm>
              <a:off x="3800200" y="5109300"/>
              <a:ext cx="993000" cy="63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54" name="Google Shape;2454;p209"/>
            <p:cNvCxnSpPr>
              <a:stCxn id="2453" idx="3"/>
              <a:endCxn id="2451" idx="1"/>
            </p:cNvCxnSpPr>
            <p:nvPr/>
          </p:nvCxnSpPr>
          <p:spPr>
            <a:xfrm rot="10800000" flipH="1">
              <a:off x="3800200" y="4719300"/>
              <a:ext cx="846300" cy="39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53" name="Google Shape;2453;p209"/>
            <p:cNvSpPr txBox="1"/>
            <p:nvPr/>
          </p:nvSpPr>
          <p:spPr>
            <a:xfrm>
              <a:off x="-129800" y="4793100"/>
              <a:ext cx="39300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Table and column names may be tricky </a:t>
              </a:r>
              <a:endParaRPr sz="18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⇒ click to insert them!</a:t>
              </a:r>
              <a:endParaRPr sz="1800"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2455" name="Google Shape;2455;p209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6" name="Google Shape;2456;p20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1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7" name="Google Shape;1917;p161"/>
          <p:cNvSpPr txBox="1"/>
          <p:nvPr/>
        </p:nvSpPr>
        <p:spPr>
          <a:xfrm>
            <a:off x="568200" y="1139625"/>
            <a:ext cx="7004100" cy="41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Our flow now contains several elements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if I want to check the execution engines, latest built, file formats, connections, … ?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if I want to do massive changes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new columns with the prepare recipe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change the connections from csv to HDFS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it is easy to get lost if you didn’t do the project yourself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better add descriptions, tags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next slides we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Explore some actions and views at a flow level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Customize our projects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18" name="Google Shape;1918;p161"/>
          <p:cNvSpPr txBox="1">
            <a:spLocks noGrp="1"/>
          </p:cNvSpPr>
          <p:nvPr>
            <p:ph type="body" idx="4294967295"/>
          </p:nvPr>
        </p:nvSpPr>
        <p:spPr>
          <a:xfrm>
            <a:off x="380999" y="187037"/>
            <a:ext cx="7095000" cy="9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Flow views and actions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919" name="Google Shape;191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00" y="5140200"/>
            <a:ext cx="3201301" cy="15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1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SQL Notebooks</a:t>
            </a:r>
            <a:endParaRPr/>
          </a:p>
        </p:txBody>
      </p:sp>
      <p:sp>
        <p:nvSpPr>
          <p:cNvPr id="2462" name="Google Shape;2462;p210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Usage</a:t>
            </a:r>
            <a:endParaRPr/>
          </a:p>
        </p:txBody>
      </p:sp>
      <p:pic>
        <p:nvPicPr>
          <p:cNvPr id="2463" name="Google Shape;246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" y="1590175"/>
            <a:ext cx="7911076" cy="522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4" name="Google Shape;2464;p210"/>
          <p:cNvCxnSpPr/>
          <p:nvPr/>
        </p:nvCxnSpPr>
        <p:spPr>
          <a:xfrm rot="10800000">
            <a:off x="5318525" y="2344500"/>
            <a:ext cx="3658800" cy="108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5" name="Google Shape;2465;p210"/>
          <p:cNvSpPr txBox="1"/>
          <p:nvPr/>
        </p:nvSpPr>
        <p:spPr>
          <a:xfrm>
            <a:off x="9229325" y="3155700"/>
            <a:ext cx="27000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Toggle this to switch view from solo to continuous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66" name="Google Shape;2466;p210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7" name="Google Shape;2467;p21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Usage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13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Variables in DSS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493" name="Google Shape;2493;p213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Scope and Accessing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21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Variables in DSS</a:t>
            </a:r>
            <a:endParaRPr/>
          </a:p>
        </p:txBody>
      </p:sp>
      <p:sp>
        <p:nvSpPr>
          <p:cNvPr id="2499" name="Google Shape;2499;p214"/>
          <p:cNvSpPr txBox="1"/>
          <p:nvPr/>
        </p:nvSpPr>
        <p:spPr>
          <a:xfrm>
            <a:off x="285400" y="2568825"/>
            <a:ext cx="11011500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which situation would you use global variables ?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Large flow with many recipes, use a global “reference date”, for example the first date for when your data is available, or the last sales date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non coder can run the flow to see the effect of a variable change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○"/>
            </a:pPr>
            <a:r>
              <a:rPr lang="fr-FR" sz="18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Have a list of custom stop words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...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14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1" name="Google Shape;2501;p21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 cases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1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Variables in DSS</a:t>
            </a:r>
            <a:endParaRPr/>
          </a:p>
        </p:txBody>
      </p:sp>
      <p:sp>
        <p:nvSpPr>
          <p:cNvPr id="2507" name="Google Shape;2507;p21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94416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Create static variables at an instance </a:t>
            </a:r>
            <a:r>
              <a:rPr lang="fr-FR" sz="1800" i="1"/>
              <a:t>or</a:t>
            </a:r>
            <a:r>
              <a:rPr lang="fr-FR" sz="1800"/>
              <a:t> project level. They can be accessed</a:t>
            </a:r>
            <a:endParaRPr sz="18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/>
              <a:t>In any notebook / recipe / scenario / etc...</a:t>
            </a:r>
            <a:endParaRPr sz="18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/>
              <a:t>Directly in configuration fields (Ex. datasets settings)</a:t>
            </a:r>
            <a:endParaRPr sz="18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/>
              <a:t>By any multiple users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Update/change a variable, it will change for every part of DSS in which it is used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</p:txBody>
      </p:sp>
      <p:pic>
        <p:nvPicPr>
          <p:cNvPr id="2508" name="Google Shape;2508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450" y="4018826"/>
            <a:ext cx="4783675" cy="19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75" y="4018825"/>
            <a:ext cx="6690625" cy="20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21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1" name="Google Shape;2511;p21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 cases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1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Variables in DSS</a:t>
            </a:r>
            <a:endParaRPr/>
          </a:p>
        </p:txBody>
      </p:sp>
      <p:sp>
        <p:nvSpPr>
          <p:cNvPr id="2517" name="Google Shape;2517;p21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81033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Set Project level variables in the settings page of a project. Admin can set </a:t>
            </a:r>
            <a:r>
              <a:rPr lang="fr-FR" sz="1800" i="1"/>
              <a:t>Instance</a:t>
            </a:r>
            <a:r>
              <a:rPr lang="fr-FR" sz="1800"/>
              <a:t> level variables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/>
              <a:t>dictionary format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/>
              <a:t>double quotes for keys and strings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</p:txBody>
      </p:sp>
      <p:pic>
        <p:nvPicPr>
          <p:cNvPr id="2518" name="Google Shape;251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050" y="3475025"/>
            <a:ext cx="7990323" cy="31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p216"/>
          <p:cNvSpPr/>
          <p:nvPr/>
        </p:nvSpPr>
        <p:spPr>
          <a:xfrm>
            <a:off x="7258578" y="3371174"/>
            <a:ext cx="920400" cy="4905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16"/>
          <p:cNvSpPr/>
          <p:nvPr/>
        </p:nvSpPr>
        <p:spPr>
          <a:xfrm>
            <a:off x="4278303" y="3788149"/>
            <a:ext cx="920400" cy="4905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1" name="Google Shape;2521;p216"/>
          <p:cNvCxnSpPr/>
          <p:nvPr/>
        </p:nvCxnSpPr>
        <p:spPr>
          <a:xfrm flipH="1">
            <a:off x="6496075" y="5408575"/>
            <a:ext cx="3460800" cy="539700"/>
          </a:xfrm>
          <a:prstGeom prst="straightConnector1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22" name="Google Shape;2522;p216"/>
          <p:cNvSpPr txBox="1"/>
          <p:nvPr/>
        </p:nvSpPr>
        <p:spPr>
          <a:xfrm>
            <a:off x="10115650" y="4995850"/>
            <a:ext cx="1735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 Light"/>
                <a:ea typeface="Source Sans Pro Light"/>
                <a:cs typeface="Source Sans Pro Light"/>
                <a:sym typeface="Source Sans Pro Light"/>
              </a:rPr>
              <a:t>Variables in a dictionary format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523" name="Google Shape;2523;p216"/>
          <p:cNvSpPr/>
          <p:nvPr/>
        </p:nvSpPr>
        <p:spPr>
          <a:xfrm>
            <a:off x="1298020" y="3371175"/>
            <a:ext cx="2799000" cy="4905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1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5" name="Google Shape;2525;p21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Setting Variables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21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Variables in DSS</a:t>
            </a:r>
            <a:endParaRPr/>
          </a:p>
        </p:txBody>
      </p:sp>
      <p:pic>
        <p:nvPicPr>
          <p:cNvPr id="2531" name="Google Shape;2531;p217"/>
          <p:cNvPicPr preferRelativeResize="0"/>
          <p:nvPr/>
        </p:nvPicPr>
        <p:blipFill rotWithShape="1">
          <a:blip r:embed="rId3">
            <a:alphaModFix/>
          </a:blip>
          <a:srcRect l="2248"/>
          <a:stretch/>
        </p:blipFill>
        <p:spPr>
          <a:xfrm>
            <a:off x="1609725" y="6253925"/>
            <a:ext cx="3788750" cy="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724" y="3215063"/>
            <a:ext cx="5644926" cy="5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217"/>
          <p:cNvSpPr txBox="1"/>
          <p:nvPr/>
        </p:nvSpPr>
        <p:spPr>
          <a:xfrm>
            <a:off x="1103500" y="1454500"/>
            <a:ext cx="68673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 b="1"/>
              <a:t>Formula in a prepare recipe</a:t>
            </a:r>
            <a:br>
              <a:rPr lang="fr-FR" sz="1800" b="1"/>
            </a:b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 b="1"/>
            </a:br>
            <a:br>
              <a:rPr lang="fr-FR" sz="1800" b="1"/>
            </a:b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 b="1"/>
              <a:t>SQL / PIG / Hive</a:t>
            </a:r>
            <a:br>
              <a:rPr lang="fr-FR" sz="1800" b="1"/>
            </a:br>
            <a:br>
              <a:rPr lang="fr-FR" sz="1800" b="1"/>
            </a:br>
            <a:br>
              <a:rPr lang="fr-FR" sz="1800" b="1"/>
            </a:b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 b="1"/>
              <a:t>Python</a:t>
            </a:r>
            <a:br>
              <a:rPr lang="fr-FR" sz="1800" b="1"/>
            </a:br>
            <a:br>
              <a:rPr lang="fr-FR" sz="1800" b="1"/>
            </a:br>
            <a:br>
              <a:rPr lang="fr-FR" sz="1800" b="1"/>
            </a:br>
            <a:br>
              <a:rPr lang="fr-FR" sz="1800" b="1"/>
            </a:br>
            <a:br>
              <a:rPr lang="fr-FR" sz="1800" b="1"/>
            </a:br>
            <a:br>
              <a:rPr lang="fr-FR" sz="1800" b="1"/>
            </a:b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1800" b="1"/>
              <a:t>R</a:t>
            </a:r>
            <a:endParaRPr sz="1800" b="1"/>
          </a:p>
        </p:txBody>
      </p:sp>
      <p:grpSp>
        <p:nvGrpSpPr>
          <p:cNvPr id="2534" name="Google Shape;2534;p217"/>
          <p:cNvGrpSpPr/>
          <p:nvPr/>
        </p:nvGrpSpPr>
        <p:grpSpPr>
          <a:xfrm>
            <a:off x="1609725" y="3646775"/>
            <a:ext cx="8868684" cy="2875525"/>
            <a:chOff x="265325" y="1152775"/>
            <a:chExt cx="8868684" cy="2875525"/>
          </a:xfrm>
        </p:grpSpPr>
        <p:pic>
          <p:nvPicPr>
            <p:cNvPr id="2535" name="Google Shape;2535;p217"/>
            <p:cNvPicPr preferRelativeResize="0"/>
            <p:nvPr/>
          </p:nvPicPr>
          <p:blipFill rotWithShape="1">
            <a:blip r:embed="rId5">
              <a:alphaModFix/>
            </a:blip>
            <a:srcRect l="695"/>
            <a:stretch/>
          </p:blipFill>
          <p:spPr>
            <a:xfrm>
              <a:off x="265325" y="1953262"/>
              <a:ext cx="8868684" cy="13192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6" name="Google Shape;2536;p217"/>
            <p:cNvCxnSpPr/>
            <p:nvPr/>
          </p:nvCxnSpPr>
          <p:spPr>
            <a:xfrm flipH="1">
              <a:off x="5571575" y="1556850"/>
              <a:ext cx="1992300" cy="73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537" name="Google Shape;2537;p217"/>
            <p:cNvSpPr txBox="1"/>
            <p:nvPr/>
          </p:nvSpPr>
          <p:spPr>
            <a:xfrm>
              <a:off x="7587325" y="3450800"/>
              <a:ext cx="14013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List all variables</a:t>
              </a:r>
              <a:endParaRPr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cxnSp>
          <p:nvCxnSpPr>
            <p:cNvPr id="2538" name="Google Shape;2538;p217"/>
            <p:cNvCxnSpPr>
              <a:stCxn id="2537" idx="1"/>
            </p:cNvCxnSpPr>
            <p:nvPr/>
          </p:nvCxnSpPr>
          <p:spPr>
            <a:xfrm rot="10800000">
              <a:off x="3631825" y="2823950"/>
              <a:ext cx="3955500" cy="91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539" name="Google Shape;2539;p217"/>
            <p:cNvSpPr txBox="1"/>
            <p:nvPr/>
          </p:nvSpPr>
          <p:spPr>
            <a:xfrm>
              <a:off x="7587325" y="1152775"/>
              <a:ext cx="1401300" cy="6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Access a variable</a:t>
              </a:r>
              <a:endParaRPr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pic>
        <p:nvPicPr>
          <p:cNvPr id="2540" name="Google Shape;2540;p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9725" y="1949276"/>
            <a:ext cx="4785750" cy="7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217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2" name="Google Shape;2542;p21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Accessing 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221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0" name="Google Shape;2580;p221"/>
          <p:cNvSpPr txBox="1">
            <a:spLocks noGrp="1"/>
          </p:cNvSpPr>
          <p:nvPr>
            <p:ph type="body" idx="4294967295"/>
          </p:nvPr>
        </p:nvSpPr>
        <p:spPr>
          <a:xfrm>
            <a:off x="380999" y="187037"/>
            <a:ext cx="7095000" cy="9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More coding capabilities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</a:endParaRPr>
          </a:p>
        </p:txBody>
      </p:sp>
      <p:sp>
        <p:nvSpPr>
          <p:cNvPr id="2581" name="Google Shape;2581;p221"/>
          <p:cNvSpPr txBox="1"/>
          <p:nvPr/>
        </p:nvSpPr>
        <p:spPr>
          <a:xfrm>
            <a:off x="480000" y="2240200"/>
            <a:ext cx="6412500" cy="30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need more custom code ?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need more custom viz ?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need more custom project management ?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next slides we present more code based functionalities.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Coders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800" i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and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fr-FR" sz="18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clickers</a:t>
            </a:r>
            <a:r>
              <a:rPr lang="fr-FR" sz="1800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can follow them.</a:t>
            </a: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22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More coding capabilities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588" name="Google Shape;2588;p222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22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Personalized Data Science</a:t>
            </a:r>
            <a:endParaRPr/>
          </a:p>
        </p:txBody>
      </p:sp>
      <p:pic>
        <p:nvPicPr>
          <p:cNvPr id="2594" name="Google Shape;259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75" y="3379875"/>
            <a:ext cx="6731648" cy="33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Google Shape;2595;p223"/>
          <p:cNvSpPr txBox="1"/>
          <p:nvPr/>
        </p:nvSpPr>
        <p:spPr>
          <a:xfrm>
            <a:off x="105650" y="1672500"/>
            <a:ext cx="103254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Web apps enable teams to have interactive and information visual applications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Connects to DSS Datasets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Code in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R Shiny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Python Bokeh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Javascript/Html/CSS (has Python backend (Flask)  too)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6" name="Google Shape;2596;p223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7" name="Google Shape;2597;p22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Web apps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2" name="Google Shape;2602;p224"/>
          <p:cNvPicPr preferRelativeResize="0"/>
          <p:nvPr/>
        </p:nvPicPr>
        <p:blipFill rotWithShape="1">
          <a:blip r:embed="rId3">
            <a:alphaModFix/>
          </a:blip>
          <a:srcRect b="35909"/>
          <a:stretch/>
        </p:blipFill>
        <p:spPr>
          <a:xfrm>
            <a:off x="2342674" y="3923375"/>
            <a:ext cx="9053326" cy="29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224"/>
          <p:cNvSpPr txBox="1"/>
          <p:nvPr/>
        </p:nvSpPr>
        <p:spPr>
          <a:xfrm>
            <a:off x="359175" y="1627775"/>
            <a:ext cx="95385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Maintain DSS projects, models, datasets, and more by developing custom macros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Dataiku comes with built in commonly used Macros: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fr-FR" sz="1800"/>
              <a:t>delete old logs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fr-FR" sz="1800"/>
              <a:t>kill old notebooks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fr-FR" sz="1800"/>
              <a:t>clear all datasets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fr-FR" sz="1800"/>
              <a:t>...</a:t>
            </a:r>
            <a:endParaRPr sz="1800"/>
          </a:p>
        </p:txBody>
      </p:sp>
      <p:sp>
        <p:nvSpPr>
          <p:cNvPr id="2604" name="Google Shape;2604;p22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Personalized Data Science</a:t>
            </a:r>
            <a:endParaRPr/>
          </a:p>
        </p:txBody>
      </p:sp>
      <p:sp>
        <p:nvSpPr>
          <p:cNvPr id="2605" name="Google Shape;2605;p224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6" name="Google Shape;2606;p22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Macros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62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Flow views and actions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5"/>
          <p:cNvSpPr txBox="1">
            <a:spLocks noGrp="1"/>
          </p:cNvSpPr>
          <p:nvPr>
            <p:ph type="body" idx="1"/>
          </p:nvPr>
        </p:nvSpPr>
        <p:spPr>
          <a:xfrm>
            <a:off x="251400" y="1700400"/>
            <a:ext cx="105081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Macros can either be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Run manually, from a Project’s “Macros” screen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Made available for running to dashboard users by adding them on a dashboard</a:t>
            </a:r>
            <a:endParaRPr sz="1800"/>
          </a:p>
          <a:p>
            <a:pPr marL="1028700" lvl="1" indent="-304800" algn="l" rtl="0"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Run automatically from a scenario step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Macros can be: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Provided as part of DSS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In a plugin</a:t>
            </a:r>
            <a:endParaRPr sz="1800"/>
          </a:p>
          <a:p>
            <a:pPr marL="1028700" marR="0" lvl="1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○"/>
            </a:pPr>
            <a:r>
              <a:rPr lang="fr-FR" sz="1800"/>
              <a:t>Developed by you</a:t>
            </a:r>
            <a:endParaRPr sz="1800"/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2" name="Google Shape;2612;p22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Macro</a:t>
            </a:r>
            <a:endParaRPr/>
          </a:p>
        </p:txBody>
      </p:sp>
      <p:pic>
        <p:nvPicPr>
          <p:cNvPr id="2613" name="Google Shape;2613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00" y="3557300"/>
            <a:ext cx="7131272" cy="32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22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5" name="Google Shape;2615;p22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Concepts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22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Personalized Data Science</a:t>
            </a:r>
            <a:endParaRPr/>
          </a:p>
        </p:txBody>
      </p:sp>
      <p:sp>
        <p:nvSpPr>
          <p:cNvPr id="2621" name="Google Shape;2621;p226"/>
          <p:cNvSpPr txBox="1"/>
          <p:nvPr/>
        </p:nvSpPr>
        <p:spPr>
          <a:xfrm>
            <a:off x="369750" y="1433925"/>
            <a:ext cx="10416900" cy="26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fr-FR" sz="1600"/>
              <a:t>Code your own Custom ML models to be compared and trained with other visual ones</a:t>
            </a:r>
            <a:endParaRPr sz="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fr-FR" sz="1600"/>
              <a:t>Keras/ Tensor Visual DL backend</a:t>
            </a:r>
            <a:endParaRPr sz="1600"/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fr-FR" sz="1600"/>
              <a:t>Requires coding to use</a:t>
            </a:r>
            <a:endParaRPr sz="1600"/>
          </a:p>
          <a:p>
            <a:pPr marL="91440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fr-FR" sz="1600"/>
              <a:t>Currently can use DL libraries in Code Recipes/ Notebooks</a:t>
            </a:r>
            <a:endParaRPr sz="1600"/>
          </a:p>
        </p:txBody>
      </p:sp>
      <p:pic>
        <p:nvPicPr>
          <p:cNvPr id="2622" name="Google Shape;2622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925" y="3871475"/>
            <a:ext cx="2935027" cy="1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00" y="3167550"/>
            <a:ext cx="7100250" cy="37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22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5" name="Google Shape;2625;p22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Custom ML visual models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0" name="Google Shape;2630;p227"/>
          <p:cNvPicPr preferRelativeResize="0"/>
          <p:nvPr/>
        </p:nvPicPr>
        <p:blipFill rotWithShape="1">
          <a:blip r:embed="rId3">
            <a:alphaModFix/>
          </a:blip>
          <a:srcRect r="57063" b="33074"/>
          <a:stretch/>
        </p:blipFill>
        <p:spPr>
          <a:xfrm>
            <a:off x="3741725" y="3036250"/>
            <a:ext cx="4389477" cy="331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227"/>
          <p:cNvSpPr txBox="1"/>
          <p:nvPr/>
        </p:nvSpPr>
        <p:spPr>
          <a:xfrm>
            <a:off x="480000" y="1991975"/>
            <a:ext cx="86517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Example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: Auto table creation, pre write, and post write SQL statements for datasets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2" name="Google Shape;2632;p22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Personalized Data Science</a:t>
            </a:r>
            <a:endParaRPr/>
          </a:p>
        </p:txBody>
      </p:sp>
      <p:sp>
        <p:nvSpPr>
          <p:cNvPr id="2633" name="Google Shape;2633;p227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4" name="Google Shape;2634;p22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Much more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228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Code sharing and reuse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641" name="Google Shape;2641;p228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642" name="Google Shape;2642;p228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7" name="Google Shape;2647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717" y="1971100"/>
            <a:ext cx="4174058" cy="47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22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Good to know</a:t>
            </a:r>
            <a:endParaRPr/>
          </a:p>
        </p:txBody>
      </p:sp>
      <p:sp>
        <p:nvSpPr>
          <p:cNvPr id="2649" name="Google Shape;2649;p229"/>
          <p:cNvSpPr txBox="1">
            <a:spLocks noGrp="1"/>
          </p:cNvSpPr>
          <p:nvPr>
            <p:ph type="body" idx="1"/>
          </p:nvPr>
        </p:nvSpPr>
        <p:spPr>
          <a:xfrm>
            <a:off x="480000" y="1736425"/>
            <a:ext cx="94416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When you have code you want to package, put it in lib/python, R or J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</a:t>
            </a:r>
            <a: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.</a:t>
            </a: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✓"/>
            </a:pPr>
            <a: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.py files that are added directly in your path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✓"/>
            </a:pPr>
            <a: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folders to create real python package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→ </a:t>
            </a:r>
            <a: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will need the __init__.py file</a:t>
            </a:r>
            <a:br>
              <a:rPr lang="fr-FR" sz="180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Coming soon: git!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650" name="Google Shape;2650;p229" descr="Screen Shot 2017-10-25 at 07.11.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2099" y="4257330"/>
            <a:ext cx="3522134" cy="212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229"/>
          <p:cNvPicPr preferRelativeResize="0"/>
          <p:nvPr/>
        </p:nvPicPr>
        <p:blipFill rotWithShape="1">
          <a:blip r:embed="rId5">
            <a:alphaModFix/>
          </a:blip>
          <a:srcRect l="18877" t="24022" b="15374"/>
          <a:stretch/>
        </p:blipFill>
        <p:spPr>
          <a:xfrm>
            <a:off x="858275" y="2922200"/>
            <a:ext cx="3666225" cy="3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p229"/>
          <p:cNvSpPr/>
          <p:nvPr/>
        </p:nvSpPr>
        <p:spPr>
          <a:xfrm>
            <a:off x="8792045" y="5096713"/>
            <a:ext cx="2799000" cy="490500"/>
          </a:xfrm>
          <a:prstGeom prst="ellipse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29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54" name="Google Shape;2654;p22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Package your code</a:t>
            </a:r>
            <a:endParaRPr/>
          </a:p>
        </p:txBody>
      </p:sp>
      <p:pic>
        <p:nvPicPr>
          <p:cNvPr id="2655" name="Google Shape;2655;p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425" y="7192550"/>
            <a:ext cx="69913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650" y="7192550"/>
            <a:ext cx="2832001" cy="5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33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5200">
                <a:solidFill>
                  <a:srgbClr val="434343"/>
                </a:solidFill>
              </a:rPr>
              <a:t>Plugins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691" name="Google Shape;2691;p233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and make your own plugin recipe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23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697" name="Google Shape;2697;p234"/>
          <p:cNvSpPr txBox="1">
            <a:spLocks noGrp="1"/>
          </p:cNvSpPr>
          <p:nvPr>
            <p:ph type="body" idx="1"/>
          </p:nvPr>
        </p:nvSpPr>
        <p:spPr>
          <a:xfrm>
            <a:off x="264350" y="1615600"/>
            <a:ext cx="98826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  <a:p>
            <a:pPr marL="422041" marR="0" lvl="0" indent="-4220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 i="0" u="none" strike="noStrike" cap="none">
                <a:solidFill>
                  <a:schemeClr val="dk1"/>
                </a:solidFill>
              </a:rPr>
              <a:t>Plugin is a feature of DSS allowing a user to create extensions (mainly) based on R or Python with a set of tools brought by DSS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22041" marR="0" lvl="0" indent="-4220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 i="0" u="none" strike="noStrike" cap="none">
                <a:solidFill>
                  <a:schemeClr val="dk1"/>
                </a:solidFill>
              </a:rPr>
              <a:t>Useful resources </a:t>
            </a:r>
            <a:endParaRPr sz="1800">
              <a:solidFill>
                <a:schemeClr val="dk1"/>
              </a:solidFill>
            </a:endParaRPr>
          </a:p>
          <a:p>
            <a:pPr marL="422041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1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</a:rPr>
              <a:t>Official released plugins: </a:t>
            </a:r>
            <a:r>
              <a:rPr lang="fr-FR" sz="1800">
                <a:solidFill>
                  <a:srgbClr val="1DB3AE"/>
                </a:solidFill>
              </a:rPr>
              <a:t>http://www.dataiku.com/dss/plugins/</a:t>
            </a:r>
            <a:endParaRPr sz="1800">
              <a:solidFill>
                <a:srgbClr val="000000"/>
              </a:solidFill>
            </a:endParaRPr>
          </a:p>
          <a:p>
            <a:pPr marL="0" lvl="1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</a:rPr>
              <a:t>Dev doc:  </a:t>
            </a:r>
            <a:r>
              <a:rPr lang="fr-FR" sz="1800" u="sng">
                <a:solidFill>
                  <a:srgbClr val="1DB3AE"/>
                </a:solidFill>
              </a:rPr>
              <a:t>http://doc.dataiku.com/dss/latest/plugins/index.html</a:t>
            </a:r>
            <a:endParaRPr sz="1800" u="sng">
              <a:solidFill>
                <a:srgbClr val="1DB3AE"/>
              </a:solidFill>
            </a:endParaRPr>
          </a:p>
          <a:p>
            <a:pPr marL="0" marR="0" lvl="1" indent="-1143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</a:rPr>
              <a:t>Plugin Tutorial: </a:t>
            </a:r>
            <a:r>
              <a:rPr lang="fr-FR" sz="1800" u="sng">
                <a:solidFill>
                  <a:schemeClr val="hlink"/>
                </a:solidFill>
                <a:hlinkClick r:id="rId3"/>
              </a:rPr>
              <a:t>http://learn.dataiku.com/howto/code/plugins/writing-your-first-dss-plugin.html</a:t>
            </a:r>
            <a:endParaRPr sz="1800" u="sng">
              <a:solidFill>
                <a:srgbClr val="4078C0"/>
              </a:solidFill>
            </a:endParaRPr>
          </a:p>
          <a:p>
            <a:pPr marL="0" lvl="1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</a:rPr>
              <a:t>Public Git Plugins : </a:t>
            </a:r>
            <a:r>
              <a:rPr lang="fr-FR" sz="1800" u="sng">
                <a:solidFill>
                  <a:srgbClr val="4078C0"/>
                </a:solidFill>
              </a:rPr>
              <a:t>https://github.com/dataiku/dataiku-contrib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698" name="Google Shape;2698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650" y="2431825"/>
            <a:ext cx="3774399" cy="19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234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0" name="Google Shape;2700;p23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3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pic>
        <p:nvPicPr>
          <p:cNvPr id="2706" name="Google Shape;2706;p235"/>
          <p:cNvPicPr preferRelativeResize="0"/>
          <p:nvPr/>
        </p:nvPicPr>
        <p:blipFill rotWithShape="1">
          <a:blip r:embed="rId3">
            <a:alphaModFix/>
          </a:blip>
          <a:srcRect t="5775"/>
          <a:stretch/>
        </p:blipFill>
        <p:spPr>
          <a:xfrm>
            <a:off x="8745925" y="1310825"/>
            <a:ext cx="2983450" cy="25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235"/>
          <p:cNvPicPr preferRelativeResize="0"/>
          <p:nvPr/>
        </p:nvPicPr>
        <p:blipFill rotWithShape="1">
          <a:blip r:embed="rId4">
            <a:alphaModFix/>
          </a:blip>
          <a:srcRect b="13359"/>
          <a:stretch/>
        </p:blipFill>
        <p:spPr>
          <a:xfrm>
            <a:off x="8745925" y="4047686"/>
            <a:ext cx="2983450" cy="26929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23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80817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 i="0" u="none" strike="noStrike" cap="none">
                <a:solidFill>
                  <a:schemeClr val="dk1"/>
                </a:solidFill>
              </a:rPr>
              <a:t>In DSS plugins, the user can develop :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/>
              <a:t>Custom Recipes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custom recipe is a basic user interface allowing the users to interact with variables of the underlying code: R or Python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 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Query a rest API with some settings </a:t>
            </a:r>
            <a:endParaRPr sz="1800"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Apply a statistical function to a field of dataset</a:t>
            </a:r>
            <a:endParaRPr sz="1800"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/>
              <a:t>Custom Dataset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connector to a datasource.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■"/>
            </a:pP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 : query a salesforce table.</a:t>
            </a: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</a:rPr>
              <a:t>Much More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Custom Scenario Step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Dataset Exporter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New Preparation Step Processor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■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Web App/R Markdown Template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709" name="Google Shape;2709;p23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0" name="Google Shape;2710;p23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Types of plugin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3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716" name="Google Shape;2716;p23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</a:t>
            </a: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lugin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 are then </a:t>
            </a:r>
            <a:r>
              <a:rPr lang="fr-FR" sz="18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available as a DSS extension as a new recipe or a new dataset 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22" marR="0" lvl="1" indent="-25010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717" name="Google Shape;2717;p236"/>
          <p:cNvSpPr txBox="1"/>
          <p:nvPr/>
        </p:nvSpPr>
        <p:spPr>
          <a:xfrm>
            <a:off x="480000" y="2501500"/>
            <a:ext cx="4462500" cy="2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•"/>
            </a:pPr>
            <a:r>
              <a:rPr lang="fr-FR" sz="1800" i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plugin icon based on font awesome  is defined by the developer. A recipe will be displayed in red in the flow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685800" marR="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marR="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718" name="Google Shape;2718;p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530" y="4682470"/>
            <a:ext cx="936603" cy="9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2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4183" y="4108213"/>
            <a:ext cx="1324195" cy="148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236"/>
          <p:cNvSpPr txBox="1"/>
          <p:nvPr/>
        </p:nvSpPr>
        <p:spPr>
          <a:xfrm>
            <a:off x="5872275" y="1950725"/>
            <a:ext cx="56253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 b="0" i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custom dataset will be displayed in blue in the flow with the related plugin’s icon :</a:t>
            </a:r>
            <a:endParaRPr/>
          </a:p>
          <a:p>
            <a:pPr marL="685800" marR="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marR="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2721" name="Google Shape;2721;p236"/>
          <p:cNvGrpSpPr/>
          <p:nvPr/>
        </p:nvGrpSpPr>
        <p:grpSpPr>
          <a:xfrm>
            <a:off x="6852895" y="3148640"/>
            <a:ext cx="1839675" cy="3406825"/>
            <a:chOff x="8994464" y="1944900"/>
            <a:chExt cx="1438482" cy="2444973"/>
          </a:xfrm>
        </p:grpSpPr>
        <p:pic>
          <p:nvPicPr>
            <p:cNvPr id="2722" name="Google Shape;2722;p236"/>
            <p:cNvPicPr preferRelativeResize="0"/>
            <p:nvPr/>
          </p:nvPicPr>
          <p:blipFill rotWithShape="1">
            <a:blip r:embed="rId5">
              <a:alphaModFix/>
            </a:blip>
            <a:srcRect t="73886"/>
            <a:stretch/>
          </p:blipFill>
          <p:spPr>
            <a:xfrm>
              <a:off x="9021600" y="3250243"/>
              <a:ext cx="1384236" cy="875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3" name="Google Shape;2723;p236"/>
            <p:cNvPicPr preferRelativeResize="0"/>
            <p:nvPr/>
          </p:nvPicPr>
          <p:blipFill rotWithShape="1">
            <a:blip r:embed="rId5">
              <a:alphaModFix/>
            </a:blip>
            <a:srcRect b="62514"/>
            <a:stretch/>
          </p:blipFill>
          <p:spPr>
            <a:xfrm>
              <a:off x="8994464" y="1944900"/>
              <a:ext cx="1438482" cy="1305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4" name="Google Shape;2724;p236"/>
            <p:cNvSpPr/>
            <p:nvPr/>
          </p:nvSpPr>
          <p:spPr>
            <a:xfrm>
              <a:off x="9021462" y="2846073"/>
              <a:ext cx="1384500" cy="1543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5" name="Google Shape;2725;p236"/>
          <p:cNvGrpSpPr/>
          <p:nvPr/>
        </p:nvGrpSpPr>
        <p:grpSpPr>
          <a:xfrm>
            <a:off x="948299" y="3680056"/>
            <a:ext cx="1845677" cy="2773406"/>
            <a:chOff x="7029230" y="2473846"/>
            <a:chExt cx="1637400" cy="2272353"/>
          </a:xfrm>
        </p:grpSpPr>
        <p:pic>
          <p:nvPicPr>
            <p:cNvPr id="2726" name="Google Shape;2726;p236"/>
            <p:cNvPicPr preferRelativeResize="0"/>
            <p:nvPr/>
          </p:nvPicPr>
          <p:blipFill rotWithShape="1">
            <a:blip r:embed="rId6">
              <a:alphaModFix/>
            </a:blip>
            <a:srcRect t="67728"/>
            <a:stretch/>
          </p:blipFill>
          <p:spPr>
            <a:xfrm>
              <a:off x="7074128" y="3428881"/>
              <a:ext cx="1592392" cy="1317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7" name="Google Shape;2727;p236"/>
            <p:cNvPicPr preferRelativeResize="0"/>
            <p:nvPr/>
          </p:nvPicPr>
          <p:blipFill rotWithShape="1">
            <a:blip r:embed="rId6">
              <a:alphaModFix/>
            </a:blip>
            <a:srcRect b="78241"/>
            <a:stretch/>
          </p:blipFill>
          <p:spPr>
            <a:xfrm>
              <a:off x="7074128" y="2473846"/>
              <a:ext cx="1592392" cy="88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8" name="Google Shape;2728;p236"/>
            <p:cNvSpPr/>
            <p:nvPr/>
          </p:nvSpPr>
          <p:spPr>
            <a:xfrm>
              <a:off x="7029230" y="3486939"/>
              <a:ext cx="1637400" cy="1010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9" name="Google Shape;2729;p23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0" name="Google Shape;2730;p23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23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736" name="Google Shape;2736;p237"/>
          <p:cNvSpPr txBox="1">
            <a:spLocks noGrp="1"/>
          </p:cNvSpPr>
          <p:nvPr>
            <p:ph type="body" idx="1"/>
          </p:nvPr>
        </p:nvSpPr>
        <p:spPr>
          <a:xfrm>
            <a:off x="404500" y="1538100"/>
            <a:ext cx="75858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the Text Insight plugin to create a Sentiment Analysis recipe on top of the author_tweet_join dataset</a:t>
            </a: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737" name="Google Shape;2737;p237"/>
          <p:cNvPicPr preferRelativeResize="0"/>
          <p:nvPr/>
        </p:nvPicPr>
        <p:blipFill rotWithShape="1">
          <a:blip r:embed="rId3">
            <a:alphaModFix/>
          </a:blip>
          <a:srcRect b="14515"/>
          <a:stretch/>
        </p:blipFill>
        <p:spPr>
          <a:xfrm>
            <a:off x="624925" y="2852575"/>
            <a:ext cx="6465152" cy="365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8" name="Google Shape;2738;p237"/>
          <p:cNvCxnSpPr/>
          <p:nvPr/>
        </p:nvCxnSpPr>
        <p:spPr>
          <a:xfrm flipH="1">
            <a:off x="6577075" y="4833725"/>
            <a:ext cx="2796900" cy="6204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9" name="Google Shape;2739;p237"/>
          <p:cNvSpPr txBox="1"/>
          <p:nvPr/>
        </p:nvSpPr>
        <p:spPr>
          <a:xfrm>
            <a:off x="11149275" y="2857725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1</a:t>
            </a:r>
            <a:endParaRPr sz="2400"/>
          </a:p>
        </p:txBody>
      </p:sp>
      <p:sp>
        <p:nvSpPr>
          <p:cNvPr id="2740" name="Google Shape;2740;p237"/>
          <p:cNvSpPr txBox="1"/>
          <p:nvPr/>
        </p:nvSpPr>
        <p:spPr>
          <a:xfrm>
            <a:off x="9450025" y="4553150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3</a:t>
            </a:r>
            <a:endParaRPr sz="2400"/>
          </a:p>
        </p:txBody>
      </p:sp>
      <p:pic>
        <p:nvPicPr>
          <p:cNvPr id="2741" name="Google Shape;2741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300" y="1538103"/>
            <a:ext cx="2401800" cy="1798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2" name="Google Shape;2742;p237"/>
          <p:cNvCxnSpPr/>
          <p:nvPr/>
        </p:nvCxnSpPr>
        <p:spPr>
          <a:xfrm rot="10800000">
            <a:off x="10114525" y="1845350"/>
            <a:ext cx="906900" cy="11238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3" name="Google Shape;2743;p237"/>
          <p:cNvSpPr txBox="1"/>
          <p:nvPr/>
        </p:nvSpPr>
        <p:spPr>
          <a:xfrm>
            <a:off x="10996875" y="4029275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2</a:t>
            </a:r>
            <a:endParaRPr sz="2400"/>
          </a:p>
        </p:txBody>
      </p:sp>
      <p:cxnSp>
        <p:nvCxnSpPr>
          <p:cNvPr id="2744" name="Google Shape;2744;p237"/>
          <p:cNvCxnSpPr/>
          <p:nvPr/>
        </p:nvCxnSpPr>
        <p:spPr>
          <a:xfrm rot="10800000">
            <a:off x="9910700" y="3170125"/>
            <a:ext cx="1123500" cy="8718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5" name="Google Shape;2745;p23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 an existing plugin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6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Flow views</a:t>
            </a:r>
            <a:endParaRPr/>
          </a:p>
        </p:txBody>
      </p:sp>
      <p:sp>
        <p:nvSpPr>
          <p:cNvPr id="1931" name="Google Shape;1931;p16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Quick overview of elements in the flow</a:t>
            </a:r>
            <a:endParaRPr/>
          </a:p>
        </p:txBody>
      </p:sp>
      <p:sp>
        <p:nvSpPr>
          <p:cNvPr id="1932" name="Google Shape;1932;p163"/>
          <p:cNvSpPr txBox="1">
            <a:spLocks noGrp="1"/>
          </p:cNvSpPr>
          <p:nvPr>
            <p:ph type="body" idx="1"/>
          </p:nvPr>
        </p:nvSpPr>
        <p:spPr>
          <a:xfrm>
            <a:off x="3282029" y="1775525"/>
            <a:ext cx="68754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/>
              <a:t>TO DO:</a:t>
            </a:r>
            <a:endParaRPr sz="1800"/>
          </a:p>
          <a:p>
            <a:pPr marL="7429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Play around other flow views</a:t>
            </a:r>
            <a:br>
              <a:rPr lang="fr-FR" sz="1800"/>
            </a:br>
            <a:r>
              <a:rPr lang="fr-FR" sz="1800"/>
              <a:t>⇒ Recipes engines (useful if any computation time issue)</a:t>
            </a:r>
            <a:br>
              <a:rPr lang="fr-FR" sz="1800"/>
            </a:br>
            <a:r>
              <a:rPr lang="fr-FR" sz="1800"/>
              <a:t>⇒ File format</a:t>
            </a:r>
            <a:br>
              <a:rPr lang="fr-FR" sz="1800"/>
            </a:br>
            <a:r>
              <a:rPr lang="fr-FR" sz="1800"/>
              <a:t>⇒ ...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33" name="Google Shape;1933;p163"/>
          <p:cNvGrpSpPr/>
          <p:nvPr/>
        </p:nvGrpSpPr>
        <p:grpSpPr>
          <a:xfrm>
            <a:off x="501230" y="2171400"/>
            <a:ext cx="2489518" cy="4358050"/>
            <a:chOff x="120230" y="2247600"/>
            <a:chExt cx="2489518" cy="4358050"/>
          </a:xfrm>
        </p:grpSpPr>
        <p:pic>
          <p:nvPicPr>
            <p:cNvPr id="1934" name="Google Shape;1934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923" y="2247600"/>
              <a:ext cx="2390825" cy="435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5" name="Google Shape;1935;p163"/>
            <p:cNvSpPr/>
            <p:nvPr/>
          </p:nvSpPr>
          <p:spPr>
            <a:xfrm>
              <a:off x="218930" y="2436425"/>
              <a:ext cx="1409400" cy="4905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3"/>
            <p:cNvSpPr/>
            <p:nvPr/>
          </p:nvSpPr>
          <p:spPr>
            <a:xfrm>
              <a:off x="120230" y="5508200"/>
              <a:ext cx="1409400" cy="490500"/>
            </a:xfrm>
            <a:prstGeom prst="ellipse">
              <a:avLst/>
            </a:prstGeom>
            <a:noFill/>
            <a:ln w="28575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7" name="Google Shape;193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599" y="3748425"/>
            <a:ext cx="5525352" cy="27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163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23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751" name="Google Shape;2751;p238"/>
          <p:cNvSpPr txBox="1">
            <a:spLocks noGrp="1"/>
          </p:cNvSpPr>
          <p:nvPr>
            <p:ph type="body" idx="1"/>
          </p:nvPr>
        </p:nvSpPr>
        <p:spPr>
          <a:xfrm>
            <a:off x="404500" y="1538100"/>
            <a:ext cx="75858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the Text Insight plugin to create a Sentiment Analysis recipe on top of the author_tweet_join dataset</a:t>
            </a: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752" name="Google Shape;2752;p238"/>
          <p:cNvPicPr preferRelativeResize="0"/>
          <p:nvPr/>
        </p:nvPicPr>
        <p:blipFill rotWithShape="1">
          <a:blip r:embed="rId3">
            <a:alphaModFix/>
          </a:blip>
          <a:srcRect b="14515"/>
          <a:stretch/>
        </p:blipFill>
        <p:spPr>
          <a:xfrm>
            <a:off x="624925" y="2852575"/>
            <a:ext cx="6465152" cy="365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3" name="Google Shape;2753;p238"/>
          <p:cNvCxnSpPr/>
          <p:nvPr/>
        </p:nvCxnSpPr>
        <p:spPr>
          <a:xfrm flipH="1">
            <a:off x="6577075" y="4833725"/>
            <a:ext cx="2796900" cy="6204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4" name="Google Shape;2754;p238"/>
          <p:cNvSpPr txBox="1"/>
          <p:nvPr/>
        </p:nvSpPr>
        <p:spPr>
          <a:xfrm>
            <a:off x="11149275" y="2857725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1</a:t>
            </a:r>
            <a:endParaRPr sz="2400"/>
          </a:p>
        </p:txBody>
      </p:sp>
      <p:sp>
        <p:nvSpPr>
          <p:cNvPr id="2755" name="Google Shape;2755;p238"/>
          <p:cNvSpPr txBox="1"/>
          <p:nvPr/>
        </p:nvSpPr>
        <p:spPr>
          <a:xfrm>
            <a:off x="9450025" y="4553150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3</a:t>
            </a:r>
            <a:endParaRPr sz="2400"/>
          </a:p>
        </p:txBody>
      </p:sp>
      <p:pic>
        <p:nvPicPr>
          <p:cNvPr id="2756" name="Google Shape;2756;p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300" y="1538103"/>
            <a:ext cx="2401800" cy="1798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7" name="Google Shape;2757;p238"/>
          <p:cNvCxnSpPr/>
          <p:nvPr/>
        </p:nvCxnSpPr>
        <p:spPr>
          <a:xfrm rot="10800000">
            <a:off x="10114525" y="1845350"/>
            <a:ext cx="906900" cy="11238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8" name="Google Shape;2758;p238"/>
          <p:cNvSpPr txBox="1"/>
          <p:nvPr/>
        </p:nvSpPr>
        <p:spPr>
          <a:xfrm>
            <a:off x="10996875" y="4029275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2</a:t>
            </a:r>
            <a:endParaRPr sz="2400"/>
          </a:p>
        </p:txBody>
      </p:sp>
      <p:cxnSp>
        <p:nvCxnSpPr>
          <p:cNvPr id="2759" name="Google Shape;2759;p238"/>
          <p:cNvCxnSpPr/>
          <p:nvPr/>
        </p:nvCxnSpPr>
        <p:spPr>
          <a:xfrm rot="10800000">
            <a:off x="9910700" y="3170125"/>
            <a:ext cx="1123500" cy="8718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0" name="Google Shape;2760;p23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 an existing plugin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239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 creation and machine learning</a:t>
            </a:r>
            <a:endParaRPr/>
          </a:p>
        </p:txBody>
      </p:sp>
      <p:sp>
        <p:nvSpPr>
          <p:cNvPr id="2766" name="Google Shape;2766;p239"/>
          <p:cNvSpPr txBox="1"/>
          <p:nvPr/>
        </p:nvSpPr>
        <p:spPr>
          <a:xfrm>
            <a:off x="2136250" y="2949400"/>
            <a:ext cx="6116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create your own plugin go </a:t>
            </a:r>
            <a:r>
              <a:rPr lang="fr-FR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 action="ppaction://hlinksldjump"/>
              </a:rPr>
              <a:t>here</a:t>
            </a:r>
            <a:b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 visual machine learning go </a:t>
            </a:r>
            <a:r>
              <a:rPr lang="fr-FR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" action="ppaction://noaction"/>
              </a:rPr>
              <a:t>here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767" name="Google Shape;2767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723" y="1568650"/>
            <a:ext cx="2234400" cy="2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239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25365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What’s next 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240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99612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Plugins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775" name="Google Shape;2775;p240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your own plugin recipe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24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781" name="Google Shape;2781;p24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DSS provides a Plugin editor!</a:t>
            </a:r>
            <a:endParaRPr sz="140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➢"/>
            </a:pPr>
            <a:r>
              <a:rPr lang="fr-FR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</a:pPr>
            <a:r>
              <a:rPr lang="fr-FR"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You need to enable </a:t>
            </a:r>
            <a:r>
              <a:rPr lang="fr-FR" sz="1400">
                <a:solidFill>
                  <a:schemeClr val="dk1"/>
                </a:solidFill>
              </a:rPr>
              <a:t>the plugin editor</a:t>
            </a:r>
            <a:r>
              <a:rPr lang="fr-FR"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one time from : admin &gt; settings &gt; misc &gt; plugin development</a:t>
            </a: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400">
                <a:solidFill>
                  <a:schemeClr val="dk1"/>
                </a:solidFill>
              </a:rPr>
            </a:br>
            <a:br>
              <a:rPr lang="fr-F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-FR" sz="1400">
                <a:solidFill>
                  <a:schemeClr val="dk1"/>
                </a:solidFill>
              </a:rPr>
              <a:t>Create a new plugin </a:t>
            </a:r>
            <a:r>
              <a:rPr lang="fr-FR" sz="14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wordcloud_YOUR_NAME </a:t>
            </a:r>
            <a:r>
              <a:rPr lang="fr-FR" sz="1400">
                <a:solidFill>
                  <a:schemeClr val="dk1"/>
                </a:solidFill>
              </a:rPr>
              <a:t>(do not forgot to append your name!)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sng" strike="noStrike" cap="none">
              <a:solidFill>
                <a:srgbClr val="FF0000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782" name="Google Shape;2782;p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91" y="3131029"/>
            <a:ext cx="6273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722" y="1383012"/>
            <a:ext cx="3467875" cy="52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00" y="4803438"/>
            <a:ext cx="5148126" cy="94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5" name="Google Shape;2785;p241"/>
          <p:cNvCxnSpPr>
            <a:stCxn id="2786" idx="3"/>
          </p:cNvCxnSpPr>
          <p:nvPr/>
        </p:nvCxnSpPr>
        <p:spPr>
          <a:xfrm>
            <a:off x="7559675" y="4282475"/>
            <a:ext cx="796500" cy="5013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241"/>
          <p:cNvCxnSpPr/>
          <p:nvPr/>
        </p:nvCxnSpPr>
        <p:spPr>
          <a:xfrm rot="10800000" flipH="1">
            <a:off x="2564850" y="5604700"/>
            <a:ext cx="1479900" cy="1002600"/>
          </a:xfrm>
          <a:prstGeom prst="straightConnector1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6" name="Google Shape;2786;p241"/>
          <p:cNvSpPr txBox="1"/>
          <p:nvPr/>
        </p:nvSpPr>
        <p:spPr>
          <a:xfrm>
            <a:off x="7002875" y="4037225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1</a:t>
            </a:r>
            <a:endParaRPr sz="2400"/>
          </a:p>
        </p:txBody>
      </p:sp>
      <p:sp>
        <p:nvSpPr>
          <p:cNvPr id="2788" name="Google Shape;2788;p241"/>
          <p:cNvSpPr txBox="1"/>
          <p:nvPr/>
        </p:nvSpPr>
        <p:spPr>
          <a:xfrm>
            <a:off x="2008050" y="6378350"/>
            <a:ext cx="556800" cy="490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2</a:t>
            </a:r>
            <a:endParaRPr sz="2400"/>
          </a:p>
        </p:txBody>
      </p:sp>
      <p:sp>
        <p:nvSpPr>
          <p:cNvPr id="2789" name="Google Shape;2789;p24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Enable Plugin Dev Tools</a:t>
            </a:r>
            <a:endParaRPr/>
          </a:p>
        </p:txBody>
      </p:sp>
      <p:pic>
        <p:nvPicPr>
          <p:cNvPr id="2790" name="Google Shape;2790;p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3400" y="6968975"/>
            <a:ext cx="16764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24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796" name="Google Shape;2796;p242"/>
          <p:cNvSpPr txBox="1"/>
          <p:nvPr/>
        </p:nvSpPr>
        <p:spPr>
          <a:xfrm>
            <a:off x="176050" y="1644150"/>
            <a:ext cx="64914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➢"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Recipe → Plugin: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Char char="○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Convert the Python or R recipe of the flow into a plugin</a:t>
            </a:r>
            <a:b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romanLcPeriod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Edit the Python / R recipe of the flow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romanLcPeriod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Go to the Advanced tab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romanLcPeriod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 “Convert to custom recipe”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romanLcPeriod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Select the dev plugin to add the custom recipe to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 Light"/>
              <a:buAutoNum type="romanLcPeriod"/>
            </a:pP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 convert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Note: Plugins can have multiple Recipes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2797" name="Google Shape;2797;p242"/>
          <p:cNvGrpSpPr/>
          <p:nvPr/>
        </p:nvGrpSpPr>
        <p:grpSpPr>
          <a:xfrm>
            <a:off x="6491150" y="2531875"/>
            <a:ext cx="5676277" cy="4225000"/>
            <a:chOff x="6414950" y="2074675"/>
            <a:chExt cx="5676277" cy="4225000"/>
          </a:xfrm>
        </p:grpSpPr>
        <p:pic>
          <p:nvPicPr>
            <p:cNvPr id="2798" name="Google Shape;2798;p2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4950" y="2186551"/>
              <a:ext cx="5676277" cy="3904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9" name="Google Shape;2799;p242"/>
            <p:cNvSpPr/>
            <p:nvPr/>
          </p:nvSpPr>
          <p:spPr>
            <a:xfrm>
              <a:off x="9954800" y="2074675"/>
              <a:ext cx="970500" cy="620700"/>
            </a:xfrm>
            <a:prstGeom prst="ellipse">
              <a:avLst/>
            </a:prstGeom>
            <a:noFill/>
            <a:ln w="38100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42"/>
            <p:cNvSpPr/>
            <p:nvPr/>
          </p:nvSpPr>
          <p:spPr>
            <a:xfrm>
              <a:off x="6491150" y="5552075"/>
              <a:ext cx="1699200" cy="747600"/>
            </a:xfrm>
            <a:prstGeom prst="ellipse">
              <a:avLst/>
            </a:prstGeom>
            <a:noFill/>
            <a:ln w="38100" cap="flat" cmpd="sng">
              <a:solidFill>
                <a:srgbClr val="FC02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242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2802" name="Google Shape;2802;p242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3" name="Google Shape;2803;p242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4" name="Google Shape;2804;p24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Creating Plugins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4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2810" name="Google Shape;2810;p243"/>
          <p:cNvSpPr txBox="1"/>
          <p:nvPr/>
        </p:nvSpPr>
        <p:spPr>
          <a:xfrm>
            <a:off x="688975" y="1784775"/>
            <a:ext cx="10734000" cy="4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Plugin Editor, you are supplied with documentation and default code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Let’s look at what the documentation says and go through how a plugin is organized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811" name="Google Shape;2811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50" y="3014375"/>
            <a:ext cx="8188049" cy="38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243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3" name="Google Shape;2813;p24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 Editor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24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19" name="Google Shape;2819;p244"/>
          <p:cNvSpPr txBox="1"/>
          <p:nvPr/>
        </p:nvSpPr>
        <p:spPr>
          <a:xfrm>
            <a:off x="410975" y="1623200"/>
            <a:ext cx="75579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br>
              <a:rPr lang="fr-FR" sz="24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Make your own plugin from the “wordcloud” Python or R recipe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244"/>
          <p:cNvSpPr txBox="1"/>
          <p:nvPr/>
        </p:nvSpPr>
        <p:spPr>
          <a:xfrm>
            <a:off x="684200" y="2732600"/>
            <a:ext cx="36279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In the recipe.json file, define: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input dataset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output folder</a:t>
            </a:r>
            <a:br>
              <a:rPr lang="fr-FR" sz="1800"/>
            </a:br>
            <a:endParaRPr sz="1800"/>
          </a:p>
        </p:txBody>
      </p:sp>
      <p:pic>
        <p:nvPicPr>
          <p:cNvPr id="2821" name="Google Shape;282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650" y="2511550"/>
            <a:ext cx="5202851" cy="41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p244"/>
          <p:cNvSpPr/>
          <p:nvPr/>
        </p:nvSpPr>
        <p:spPr>
          <a:xfrm>
            <a:off x="6487650" y="5868625"/>
            <a:ext cx="3287100" cy="4047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3" name="Google Shape;2823;p244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2824" name="Google Shape;2824;p244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5" name="Google Shape;2825;p244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6" name="Google Shape;2826;p24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24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32" name="Google Shape;2832;p245"/>
          <p:cNvSpPr txBox="1"/>
          <p:nvPr/>
        </p:nvSpPr>
        <p:spPr>
          <a:xfrm>
            <a:off x="410975" y="1547000"/>
            <a:ext cx="90090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only</a:t>
            </a:r>
            <a:endParaRPr sz="24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245"/>
          <p:cNvSpPr txBox="1"/>
          <p:nvPr/>
        </p:nvSpPr>
        <p:spPr>
          <a:xfrm>
            <a:off x="684200" y="2656400"/>
            <a:ext cx="63876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In the recipe.json file, define: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input dataset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output folder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two params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text_column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static_insight_id	</a:t>
            </a:r>
            <a:endParaRPr sz="1800"/>
          </a:p>
        </p:txBody>
      </p:sp>
      <p:pic>
        <p:nvPicPr>
          <p:cNvPr id="2834" name="Google Shape;2834;p245"/>
          <p:cNvPicPr preferRelativeResize="0"/>
          <p:nvPr/>
        </p:nvPicPr>
        <p:blipFill rotWithShape="1">
          <a:blip r:embed="rId3">
            <a:alphaModFix/>
          </a:blip>
          <a:srcRect r="51923"/>
          <a:stretch/>
        </p:blipFill>
        <p:spPr>
          <a:xfrm>
            <a:off x="11140650" y="888100"/>
            <a:ext cx="88120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775" y="2535150"/>
            <a:ext cx="6847324" cy="3834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24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24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42" name="Google Shape;2842;p246"/>
          <p:cNvSpPr txBox="1"/>
          <p:nvPr/>
        </p:nvSpPr>
        <p:spPr>
          <a:xfrm>
            <a:off x="410975" y="1623200"/>
            <a:ext cx="90090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 only</a:t>
            </a:r>
            <a:endParaRPr sz="24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246"/>
          <p:cNvSpPr txBox="1"/>
          <p:nvPr/>
        </p:nvSpPr>
        <p:spPr>
          <a:xfrm>
            <a:off x="684200" y="2732600"/>
            <a:ext cx="63876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In the recipe.json file, define: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input dataset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output folder</a:t>
            </a:r>
            <a:br>
              <a:rPr lang="fr-FR" sz="1800"/>
            </a:b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two params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text_column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fig_name	</a:t>
            </a:r>
            <a:endParaRPr sz="1800"/>
          </a:p>
        </p:txBody>
      </p:sp>
      <p:pic>
        <p:nvPicPr>
          <p:cNvPr id="2844" name="Google Shape;2844;p246"/>
          <p:cNvPicPr preferRelativeResize="0"/>
          <p:nvPr/>
        </p:nvPicPr>
        <p:blipFill rotWithShape="1">
          <a:blip r:embed="rId3">
            <a:alphaModFix/>
          </a:blip>
          <a:srcRect l="59967"/>
          <a:stretch/>
        </p:blipFill>
        <p:spPr>
          <a:xfrm>
            <a:off x="11245225" y="914400"/>
            <a:ext cx="7337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525" y="2470150"/>
            <a:ext cx="7127607" cy="40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24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24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52" name="Google Shape;2852;p247"/>
          <p:cNvSpPr txBox="1"/>
          <p:nvPr/>
        </p:nvSpPr>
        <p:spPr>
          <a:xfrm>
            <a:off x="432525" y="2140450"/>
            <a:ext cx="102636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 only</a:t>
            </a: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247"/>
          <p:cNvSpPr txBox="1"/>
          <p:nvPr/>
        </p:nvSpPr>
        <p:spPr>
          <a:xfrm>
            <a:off x="714725" y="2774950"/>
            <a:ext cx="53145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Modify the recipe.py file accordingly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54" name="Google Shape;285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875" y="2470150"/>
            <a:ext cx="5739958" cy="42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247"/>
          <p:cNvPicPr preferRelativeResize="0"/>
          <p:nvPr/>
        </p:nvPicPr>
        <p:blipFill rotWithShape="1">
          <a:blip r:embed="rId4">
            <a:alphaModFix/>
          </a:blip>
          <a:srcRect r="51923"/>
          <a:stretch/>
        </p:blipFill>
        <p:spPr>
          <a:xfrm>
            <a:off x="11086750" y="914400"/>
            <a:ext cx="881200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p24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4"/>
          <p:cNvSpPr txBox="1"/>
          <p:nvPr/>
        </p:nvSpPr>
        <p:spPr>
          <a:xfrm>
            <a:off x="427525" y="1754425"/>
            <a:ext cx="118605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Adding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or 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renaming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new columns after building a flow frequently occurs when designing a project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Changing the schema of a dataset is a </a:t>
            </a: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dangerous operation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which can lead to previous data becoming unreadable !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When possible, the schema verification is performed when you “Run” the recipe from the recipe editor screen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It is however </a:t>
            </a:r>
            <a:r>
              <a:rPr lang="fr-FR" sz="1800" b="1" i="1">
                <a:latin typeface="Source Sans Pro"/>
                <a:ea typeface="Source Sans Pro"/>
                <a:cs typeface="Source Sans Pro"/>
                <a:sym typeface="Source Sans Pro"/>
              </a:rPr>
              <a:t>never performed</a:t>
            </a: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when you build a dataset from 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dataset actions menu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flow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 scheduled job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API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following we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new columns to a dataset and see how it affects the flow downstream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Remove a column to create an error and use the </a:t>
            </a: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Propagate Schema Flow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tool to investigate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4" name="Google Shape;1944;p16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Schema propagation</a:t>
            </a:r>
            <a:endParaRPr/>
          </a:p>
        </p:txBody>
      </p:sp>
      <p:sp>
        <p:nvSpPr>
          <p:cNvPr id="1945" name="Google Shape;1945;p164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6" name="Google Shape;1946;p16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 if the schema changes 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24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62" name="Google Shape;2862;p248"/>
          <p:cNvSpPr txBox="1"/>
          <p:nvPr/>
        </p:nvSpPr>
        <p:spPr>
          <a:xfrm>
            <a:off x="410975" y="1318400"/>
            <a:ext cx="102636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400"/>
              <a:buChar char="➢"/>
            </a:pPr>
            <a:r>
              <a:rPr lang="fr-FR" sz="2400" b="1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 only</a:t>
            </a: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79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3E3E3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248"/>
          <p:cNvSpPr txBox="1"/>
          <p:nvPr/>
        </p:nvSpPr>
        <p:spPr>
          <a:xfrm>
            <a:off x="410975" y="2182075"/>
            <a:ext cx="53145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Modify the recipe.R file accordingly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64" name="Google Shape;2864;p248"/>
          <p:cNvPicPr preferRelativeResize="0"/>
          <p:nvPr/>
        </p:nvPicPr>
        <p:blipFill rotWithShape="1">
          <a:blip r:embed="rId3">
            <a:alphaModFix/>
          </a:blip>
          <a:srcRect l="59967"/>
          <a:stretch/>
        </p:blipFill>
        <p:spPr>
          <a:xfrm>
            <a:off x="11266775" y="914400"/>
            <a:ext cx="7337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800" y="2697675"/>
            <a:ext cx="7554403" cy="4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6" name="Google Shape;2866;p24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24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72" name="Google Shape;2872;p249"/>
          <p:cNvSpPr txBox="1"/>
          <p:nvPr/>
        </p:nvSpPr>
        <p:spPr>
          <a:xfrm>
            <a:off x="311675" y="1461150"/>
            <a:ext cx="9084300" cy="2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/>
              <a:t>Create a Code Env for the plug in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From the Definition tab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add a new components to your plug in → Code Env </a:t>
            </a:r>
            <a:r>
              <a:rPr lang="fr-FR" sz="1800" b="1"/>
              <a:t>Python</a:t>
            </a:r>
            <a:r>
              <a:rPr lang="fr-FR" sz="1800"/>
              <a:t> or </a:t>
            </a:r>
            <a:r>
              <a:rPr lang="fr-FR" sz="1800" b="1"/>
              <a:t>R</a:t>
            </a:r>
            <a:endParaRPr sz="1800"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873" name="Google Shape;2873;p249"/>
          <p:cNvPicPr preferRelativeResize="0"/>
          <p:nvPr/>
        </p:nvPicPr>
        <p:blipFill rotWithShape="1">
          <a:blip r:embed="rId3">
            <a:alphaModFix/>
          </a:blip>
          <a:srcRect t="14493"/>
          <a:stretch/>
        </p:blipFill>
        <p:spPr>
          <a:xfrm>
            <a:off x="1508000" y="2921450"/>
            <a:ext cx="4349531" cy="3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050" y="2921450"/>
            <a:ext cx="4418928" cy="3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249"/>
          <p:cNvPicPr preferRelativeResize="0"/>
          <p:nvPr/>
        </p:nvPicPr>
        <p:blipFill rotWithShape="1">
          <a:blip r:embed="rId5">
            <a:alphaModFix/>
          </a:blip>
          <a:srcRect r="51923"/>
          <a:stretch/>
        </p:blipFill>
        <p:spPr>
          <a:xfrm>
            <a:off x="626800" y="2921450"/>
            <a:ext cx="88120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249"/>
          <p:cNvPicPr preferRelativeResize="0"/>
          <p:nvPr/>
        </p:nvPicPr>
        <p:blipFill rotWithShape="1">
          <a:blip r:embed="rId5">
            <a:alphaModFix/>
          </a:blip>
          <a:srcRect l="59967"/>
          <a:stretch/>
        </p:blipFill>
        <p:spPr>
          <a:xfrm>
            <a:off x="6369300" y="2921450"/>
            <a:ext cx="7337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7826" y="979348"/>
            <a:ext cx="3844149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p249"/>
          <p:cNvSpPr/>
          <p:nvPr/>
        </p:nvSpPr>
        <p:spPr>
          <a:xfrm>
            <a:off x="8131200" y="914250"/>
            <a:ext cx="1257900" cy="620700"/>
          </a:xfrm>
          <a:prstGeom prst="ellipse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24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25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85" name="Google Shape;2885;p250"/>
          <p:cNvSpPr txBox="1"/>
          <p:nvPr/>
        </p:nvSpPr>
        <p:spPr>
          <a:xfrm>
            <a:off x="193275" y="1772225"/>
            <a:ext cx="53145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Python</a:t>
            </a:r>
            <a:r>
              <a:rPr lang="fr-FR" sz="1800"/>
              <a:t>: define the required package</a:t>
            </a:r>
            <a:endParaRPr sz="1800"/>
          </a:p>
        </p:txBody>
      </p:sp>
      <p:pic>
        <p:nvPicPr>
          <p:cNvPr id="2886" name="Google Shape;2886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49" y="2508900"/>
            <a:ext cx="9450699" cy="38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250"/>
          <p:cNvPicPr preferRelativeResize="0"/>
          <p:nvPr/>
        </p:nvPicPr>
        <p:blipFill rotWithShape="1">
          <a:blip r:embed="rId4">
            <a:alphaModFix/>
          </a:blip>
          <a:srcRect r="51923"/>
          <a:stretch/>
        </p:blipFill>
        <p:spPr>
          <a:xfrm>
            <a:off x="11201275" y="888100"/>
            <a:ext cx="881200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25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5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894" name="Google Shape;2894;p251"/>
          <p:cNvSpPr txBox="1"/>
          <p:nvPr/>
        </p:nvSpPr>
        <p:spPr>
          <a:xfrm>
            <a:off x="182475" y="1811750"/>
            <a:ext cx="53145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R</a:t>
            </a:r>
            <a:r>
              <a:rPr lang="fr-FR" sz="1800"/>
              <a:t>: define the required package</a:t>
            </a:r>
            <a:endParaRPr sz="1800"/>
          </a:p>
        </p:txBody>
      </p:sp>
      <p:pic>
        <p:nvPicPr>
          <p:cNvPr id="2895" name="Google Shape;2895;p251"/>
          <p:cNvPicPr preferRelativeResize="0"/>
          <p:nvPr/>
        </p:nvPicPr>
        <p:blipFill rotWithShape="1">
          <a:blip r:embed="rId3">
            <a:alphaModFix/>
          </a:blip>
          <a:srcRect l="59967"/>
          <a:stretch/>
        </p:blipFill>
        <p:spPr>
          <a:xfrm>
            <a:off x="11256000" y="914400"/>
            <a:ext cx="7337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075" y="2661601"/>
            <a:ext cx="9701875" cy="34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25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25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903" name="Google Shape;2903;p252"/>
          <p:cNvSpPr txBox="1"/>
          <p:nvPr/>
        </p:nvSpPr>
        <p:spPr>
          <a:xfrm>
            <a:off x="204075" y="1786763"/>
            <a:ext cx="7809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Python</a:t>
            </a:r>
            <a:r>
              <a:rPr lang="fr-FR" sz="1800"/>
              <a:t>: define the environment characteristics in the desc.json file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Set true for installCorePackages</a:t>
            </a:r>
            <a:endParaRPr sz="1800"/>
          </a:p>
        </p:txBody>
      </p:sp>
      <p:pic>
        <p:nvPicPr>
          <p:cNvPr id="2904" name="Google Shape;2904;p252"/>
          <p:cNvPicPr preferRelativeResize="0"/>
          <p:nvPr/>
        </p:nvPicPr>
        <p:blipFill rotWithShape="1">
          <a:blip r:embed="rId3">
            <a:alphaModFix/>
          </a:blip>
          <a:srcRect r="10976"/>
          <a:stretch/>
        </p:blipFill>
        <p:spPr>
          <a:xfrm>
            <a:off x="2142375" y="2818425"/>
            <a:ext cx="7907251" cy="32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252"/>
          <p:cNvSpPr/>
          <p:nvPr/>
        </p:nvSpPr>
        <p:spPr>
          <a:xfrm>
            <a:off x="5497825" y="4228675"/>
            <a:ext cx="2301000" cy="21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6" name="Google Shape;2906;p252"/>
          <p:cNvPicPr preferRelativeResize="0"/>
          <p:nvPr/>
        </p:nvPicPr>
        <p:blipFill rotWithShape="1">
          <a:blip r:embed="rId4">
            <a:alphaModFix/>
          </a:blip>
          <a:srcRect r="51923"/>
          <a:stretch/>
        </p:blipFill>
        <p:spPr>
          <a:xfrm>
            <a:off x="11158150" y="888100"/>
            <a:ext cx="881200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7" name="Google Shape;2907;p25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25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913" name="Google Shape;2913;p253"/>
          <p:cNvSpPr txBox="1"/>
          <p:nvPr/>
        </p:nvSpPr>
        <p:spPr>
          <a:xfrm>
            <a:off x="193275" y="2077025"/>
            <a:ext cx="7809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R</a:t>
            </a:r>
            <a:r>
              <a:rPr lang="fr-FR" sz="1800"/>
              <a:t>: define the environment characteristics in the desc.json file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914" name="Google Shape;2914;p253"/>
          <p:cNvPicPr preferRelativeResize="0"/>
          <p:nvPr/>
        </p:nvPicPr>
        <p:blipFill rotWithShape="1">
          <a:blip r:embed="rId3">
            <a:alphaModFix/>
          </a:blip>
          <a:srcRect l="59967"/>
          <a:stretch/>
        </p:blipFill>
        <p:spPr>
          <a:xfrm>
            <a:off x="11256000" y="840675"/>
            <a:ext cx="733750" cy="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00" y="3171200"/>
            <a:ext cx="10233151" cy="30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6" name="Google Shape;2916;p25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25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922" name="Google Shape;2922;p254"/>
          <p:cNvSpPr txBox="1"/>
          <p:nvPr/>
        </p:nvSpPr>
        <p:spPr>
          <a:xfrm>
            <a:off x="345675" y="1924625"/>
            <a:ext cx="7809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-FR" sz="1800" b="1"/>
              <a:t>Python</a:t>
            </a:r>
            <a:r>
              <a:rPr lang="fr-FR" sz="1800"/>
              <a:t> and </a:t>
            </a:r>
            <a:r>
              <a:rPr lang="fr-FR" sz="1800" b="1"/>
              <a:t>R</a:t>
            </a:r>
            <a:r>
              <a:rPr lang="fr-FR" sz="1800"/>
              <a:t>, carefully follow these steps: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Save all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Reload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-FR" sz="1800"/>
              <a:t>Go to the Definition tab</a:t>
            </a:r>
            <a:endParaRPr sz="180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-FR" sz="1800"/>
              <a:t>at the bottom of the page, click create</a:t>
            </a:r>
            <a:endParaRPr sz="1800"/>
          </a:p>
        </p:txBody>
      </p:sp>
      <p:sp>
        <p:nvSpPr>
          <p:cNvPr id="2923" name="Google Shape;2923;p254"/>
          <p:cNvSpPr/>
          <p:nvPr/>
        </p:nvSpPr>
        <p:spPr>
          <a:xfrm>
            <a:off x="5497825" y="4228675"/>
            <a:ext cx="2301000" cy="21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4" name="Google Shape;2924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700" y="3997850"/>
            <a:ext cx="5193024" cy="26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300" y="1391225"/>
            <a:ext cx="5398899" cy="11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p254"/>
          <p:cNvSpPr/>
          <p:nvPr/>
        </p:nvSpPr>
        <p:spPr>
          <a:xfrm>
            <a:off x="5756400" y="5758500"/>
            <a:ext cx="1257900" cy="620700"/>
          </a:xfrm>
          <a:prstGeom prst="ellipse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254"/>
          <p:cNvSpPr/>
          <p:nvPr/>
        </p:nvSpPr>
        <p:spPr>
          <a:xfrm>
            <a:off x="9394938" y="1406600"/>
            <a:ext cx="1257900" cy="620700"/>
          </a:xfrm>
          <a:prstGeom prst="ellipse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254"/>
          <p:cNvSpPr/>
          <p:nvPr/>
        </p:nvSpPr>
        <p:spPr>
          <a:xfrm>
            <a:off x="10750300" y="1951100"/>
            <a:ext cx="1257900" cy="620700"/>
          </a:xfrm>
          <a:prstGeom prst="ellipse">
            <a:avLst/>
          </a:prstGeom>
          <a:noFill/>
          <a:ln w="38100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25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5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935" name="Google Shape;2935;p255"/>
          <p:cNvSpPr txBox="1"/>
          <p:nvPr/>
        </p:nvSpPr>
        <p:spPr>
          <a:xfrm>
            <a:off x="726675" y="1696025"/>
            <a:ext cx="7809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➢"/>
            </a:pPr>
            <a:r>
              <a:rPr lang="fr-FR" sz="1800"/>
              <a:t>Your newly created code env now appears in the code env list</a:t>
            </a:r>
            <a:endParaRPr sz="1800"/>
          </a:p>
        </p:txBody>
      </p:sp>
      <p:sp>
        <p:nvSpPr>
          <p:cNvPr id="2936" name="Google Shape;2936;p255"/>
          <p:cNvSpPr/>
          <p:nvPr/>
        </p:nvSpPr>
        <p:spPr>
          <a:xfrm>
            <a:off x="5497825" y="4228675"/>
            <a:ext cx="2301000" cy="21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7" name="Google Shape;2937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650" y="2895700"/>
            <a:ext cx="7737325" cy="3711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255"/>
          <p:cNvSpPr/>
          <p:nvPr/>
        </p:nvSpPr>
        <p:spPr>
          <a:xfrm>
            <a:off x="1844850" y="6310600"/>
            <a:ext cx="2301000" cy="21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9" name="Google Shape;2939;p255"/>
          <p:cNvGrpSpPr/>
          <p:nvPr/>
        </p:nvGrpSpPr>
        <p:grpSpPr>
          <a:xfrm>
            <a:off x="10559100" y="836375"/>
            <a:ext cx="1539200" cy="964700"/>
            <a:chOff x="10482900" y="1293575"/>
            <a:chExt cx="1539200" cy="964700"/>
          </a:xfrm>
        </p:grpSpPr>
        <p:pic>
          <p:nvPicPr>
            <p:cNvPr id="2940" name="Google Shape;2940;p255"/>
            <p:cNvPicPr preferRelativeResize="0"/>
            <p:nvPr/>
          </p:nvPicPr>
          <p:blipFill rotWithShape="1">
            <a:blip r:embed="rId4">
              <a:alphaModFix/>
            </a:blip>
            <a:srcRect r="51923"/>
            <a:stretch/>
          </p:blipFill>
          <p:spPr>
            <a:xfrm>
              <a:off x="10482900" y="1293575"/>
              <a:ext cx="881200" cy="9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1" name="Google Shape;2941;p255"/>
            <p:cNvPicPr preferRelativeResize="0"/>
            <p:nvPr/>
          </p:nvPicPr>
          <p:blipFill rotWithShape="1">
            <a:blip r:embed="rId4">
              <a:alphaModFix/>
            </a:blip>
            <a:srcRect l="59967"/>
            <a:stretch/>
          </p:blipFill>
          <p:spPr>
            <a:xfrm>
              <a:off x="11288350" y="1293575"/>
              <a:ext cx="733750" cy="964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2" name="Google Shape;2942;p25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5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 in </a:t>
            </a:r>
            <a:endParaRPr/>
          </a:p>
        </p:txBody>
      </p:sp>
      <p:sp>
        <p:nvSpPr>
          <p:cNvPr id="2948" name="Google Shape;2948;p256"/>
          <p:cNvSpPr txBox="1"/>
          <p:nvPr/>
        </p:nvSpPr>
        <p:spPr>
          <a:xfrm>
            <a:off x="479400" y="1457175"/>
            <a:ext cx="7809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flow, create a recipe based on your plug in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949" name="Google Shape;2949;p256"/>
          <p:cNvSpPr txBox="1"/>
          <p:nvPr/>
        </p:nvSpPr>
        <p:spPr>
          <a:xfrm>
            <a:off x="814575" y="3492775"/>
            <a:ext cx="84702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Congratulation, you created your first plugin recipe!</a:t>
            </a: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50" name="Google Shape;2950;p256"/>
          <p:cNvPicPr preferRelativeResize="0"/>
          <p:nvPr/>
        </p:nvPicPr>
        <p:blipFill rotWithShape="1">
          <a:blip r:embed="rId3">
            <a:alphaModFix/>
          </a:blip>
          <a:srcRect r="7587"/>
          <a:stretch/>
        </p:blipFill>
        <p:spPr>
          <a:xfrm>
            <a:off x="7431600" y="2096625"/>
            <a:ext cx="2261200" cy="38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Google Shape;2951;p25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 voilà!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78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63" name="Google Shape;2063;p178"/>
          <p:cNvSpPr txBox="1">
            <a:spLocks noGrp="1"/>
          </p:cNvSpPr>
          <p:nvPr>
            <p:ph type="body" idx="4294967295"/>
          </p:nvPr>
        </p:nvSpPr>
        <p:spPr>
          <a:xfrm>
            <a:off x="380999" y="187037"/>
            <a:ext cx="7095000" cy="9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Our new mission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64" name="Google Shape;2064;p178"/>
          <p:cNvSpPr txBox="1"/>
          <p:nvPr/>
        </p:nvSpPr>
        <p:spPr>
          <a:xfrm>
            <a:off x="426450" y="1141325"/>
            <a:ext cx="7004100" cy="41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city of Chicago wants to know more about the author of tweets in order to send them a survey about the West Nile virus.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They ask us: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number of tweets each author writes in the previous 15 days prior to the date of the tweet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most active twitter user within a month, for each month with the number of tweet within the month the user sent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How would you do it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065" name="Google Shape;2065;p178"/>
          <p:cNvPicPr preferRelativeResize="0"/>
          <p:nvPr/>
        </p:nvPicPr>
        <p:blipFill rotWithShape="1">
          <a:blip r:embed="rId3">
            <a:alphaModFix/>
          </a:blip>
          <a:srcRect r="7587"/>
          <a:stretch/>
        </p:blipFill>
        <p:spPr>
          <a:xfrm>
            <a:off x="9149850" y="2132275"/>
            <a:ext cx="2261200" cy="38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78"/>
          <p:cNvSpPr txBox="1"/>
          <p:nvPr/>
        </p:nvSpPr>
        <p:spPr>
          <a:xfrm>
            <a:off x="426450" y="5251925"/>
            <a:ext cx="58791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DSS has powerful visual recipes to do this: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window recipe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top N recipe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79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Window recipe</a:t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2073" name="Google Shape;2073;p179"/>
          <p:cNvSpPr txBox="1">
            <a:spLocks noGrp="1"/>
          </p:cNvSpPr>
          <p:nvPr>
            <p:ph type="ctrTitle"/>
          </p:nvPr>
        </p:nvSpPr>
        <p:spPr>
          <a:xfrm>
            <a:off x="962075" y="379537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Sliding aggregations and much more</a:t>
            </a:r>
            <a:endParaRPr sz="3000"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80"/>
          <p:cNvSpPr txBox="1"/>
          <p:nvPr/>
        </p:nvSpPr>
        <p:spPr>
          <a:xfrm>
            <a:off x="440300" y="1521025"/>
            <a:ext cx="113034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Visual recipe creates new columns such as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Rolling averages, max, sums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Lags, leads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Number of events occured in the 7 days prior to another event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Average of sales in the previous 3 same days of week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Much more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079" name="Google Shape;2079;p18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Window recipe</a:t>
            </a:r>
            <a:endParaRPr/>
          </a:p>
        </p:txBody>
      </p:sp>
      <p:pic>
        <p:nvPicPr>
          <p:cNvPr id="2080" name="Google Shape;2080;p180"/>
          <p:cNvPicPr preferRelativeResize="0"/>
          <p:nvPr/>
        </p:nvPicPr>
        <p:blipFill rotWithShape="1">
          <a:blip r:embed="rId3">
            <a:alphaModFix/>
          </a:blip>
          <a:srcRect l="19844" t="30400" r="36184" b="35301"/>
          <a:stretch/>
        </p:blipFill>
        <p:spPr>
          <a:xfrm>
            <a:off x="3679638" y="3825850"/>
            <a:ext cx="4824727" cy="23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80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2" name="Google Shape;2082;p18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81"/>
          <p:cNvSpPr txBox="1"/>
          <p:nvPr/>
        </p:nvSpPr>
        <p:spPr>
          <a:xfrm>
            <a:off x="440300" y="2054425"/>
            <a:ext cx="113034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Why using the window recipe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insights in your data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build powerful features for predictive models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088" name="Google Shape;2088;p18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Window recipe</a:t>
            </a:r>
            <a:endParaRPr/>
          </a:p>
        </p:txBody>
      </p:sp>
      <p:pic>
        <p:nvPicPr>
          <p:cNvPr id="2089" name="Google Shape;2089;p181"/>
          <p:cNvPicPr preferRelativeResize="0"/>
          <p:nvPr/>
        </p:nvPicPr>
        <p:blipFill rotWithShape="1">
          <a:blip r:embed="rId3">
            <a:alphaModFix/>
          </a:blip>
          <a:srcRect l="19844" t="30400" r="36184" b="35301"/>
          <a:stretch/>
        </p:blipFill>
        <p:spPr>
          <a:xfrm>
            <a:off x="3679638" y="3825850"/>
            <a:ext cx="4824727" cy="235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81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1" name="Google Shape;2091;p18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Dataiku 2016">
  <a:themeElements>
    <a:clrScheme name="Thème Dataiku 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B3AE"/>
      </a:accent1>
      <a:accent2>
        <a:srgbClr val="F18B37"/>
      </a:accent2>
      <a:accent3>
        <a:srgbClr val="A5A5A5"/>
      </a:accent3>
      <a:accent4>
        <a:srgbClr val="27A9DD"/>
      </a:accent4>
      <a:accent5>
        <a:srgbClr val="DF583E"/>
      </a:accent5>
      <a:accent6>
        <a:srgbClr val="FEC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3270</Words>
  <Application>Microsoft Office PowerPoint</Application>
  <PresentationFormat>Grand écran</PresentationFormat>
  <Paragraphs>641</Paragraphs>
  <Slides>58</Slides>
  <Notes>58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58</vt:i4>
      </vt:variant>
    </vt:vector>
  </HeadingPairs>
  <TitlesOfParts>
    <vt:vector size="67" baseType="lpstr">
      <vt:lpstr>Source Sans Pro</vt:lpstr>
      <vt:lpstr>Merriweather Sans</vt:lpstr>
      <vt:lpstr>Source Sans Pro SemiBold</vt:lpstr>
      <vt:lpstr>Source Sans Pro Light</vt:lpstr>
      <vt:lpstr>Courier New</vt:lpstr>
      <vt:lpstr>Arial</vt:lpstr>
      <vt:lpstr>Calibri</vt:lpstr>
      <vt:lpstr>Dataiku 2018</vt:lpstr>
      <vt:lpstr>Dataiku 2018</vt:lpstr>
      <vt:lpstr>Présentation PowerPoint</vt:lpstr>
      <vt:lpstr>Présentation PowerPoint</vt:lpstr>
      <vt:lpstr>Flow views and actions</vt:lpstr>
      <vt:lpstr>Flow views</vt:lpstr>
      <vt:lpstr>Schema propagation</vt:lpstr>
      <vt:lpstr>Présentation PowerPoint</vt:lpstr>
      <vt:lpstr>Window recipe</vt:lpstr>
      <vt:lpstr>Window recipe</vt:lpstr>
      <vt:lpstr>Window recipe</vt:lpstr>
      <vt:lpstr>Window recipe</vt:lpstr>
      <vt:lpstr>Top N recipe</vt:lpstr>
      <vt:lpstr>Top N</vt:lpstr>
      <vt:lpstr>Our two missions</vt:lpstr>
      <vt:lpstr>Présentation PowerPoint</vt:lpstr>
      <vt:lpstr>SQL / Hive / Impala Notebooks</vt:lpstr>
      <vt:lpstr>SQL Notebooks</vt:lpstr>
      <vt:lpstr>SQL Notebooks</vt:lpstr>
      <vt:lpstr>SQL Notebooks</vt:lpstr>
      <vt:lpstr>SQL Notebooks</vt:lpstr>
      <vt:lpstr>SQL Notebooks</vt:lpstr>
      <vt:lpstr>Variables in DSS</vt:lpstr>
      <vt:lpstr>Variables in DSS</vt:lpstr>
      <vt:lpstr>Variables in DSS</vt:lpstr>
      <vt:lpstr>Variables in DSS</vt:lpstr>
      <vt:lpstr>Variables in DSS</vt:lpstr>
      <vt:lpstr>Présentation PowerPoint</vt:lpstr>
      <vt:lpstr>More coding capabilities</vt:lpstr>
      <vt:lpstr>Personalized Data Science</vt:lpstr>
      <vt:lpstr>Personalized Data Science</vt:lpstr>
      <vt:lpstr>Macro</vt:lpstr>
      <vt:lpstr>Personalized Data Science</vt:lpstr>
      <vt:lpstr>Personalized Data Science</vt:lpstr>
      <vt:lpstr>Code sharing and reuse</vt:lpstr>
      <vt:lpstr>Good to know</vt:lpstr>
      <vt:lpstr>Plugins</vt:lpstr>
      <vt:lpstr>Plugins</vt:lpstr>
      <vt:lpstr>Plugins</vt:lpstr>
      <vt:lpstr>Plugins</vt:lpstr>
      <vt:lpstr>Plugins</vt:lpstr>
      <vt:lpstr>Plugins</vt:lpstr>
      <vt:lpstr>Plugin creation and machine learning</vt:lpstr>
      <vt:lpstr>Plugins</vt:lpstr>
      <vt:lpstr>Plugins</vt:lpstr>
      <vt:lpstr>Plugins</vt:lpstr>
      <vt:lpstr>Plugins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  <vt:lpstr>Plug 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1</cp:lastModifiedBy>
  <cp:revision>2</cp:revision>
  <dcterms:modified xsi:type="dcterms:W3CDTF">2021-03-31T16:27:17Z</dcterms:modified>
</cp:coreProperties>
</file>